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4165" r:id="rId4"/>
  </p:sldMasterIdLst>
  <p:notesMasterIdLst>
    <p:notesMasterId r:id="rId56"/>
  </p:notesMasterIdLst>
  <p:sldIdLst>
    <p:sldId id="331" r:id="rId5"/>
    <p:sldId id="332" r:id="rId6"/>
    <p:sldId id="1195" r:id="rId7"/>
    <p:sldId id="1181" r:id="rId8"/>
    <p:sldId id="281" r:id="rId9"/>
    <p:sldId id="1193" r:id="rId10"/>
    <p:sldId id="1152" r:id="rId11"/>
    <p:sldId id="1197" r:id="rId12"/>
    <p:sldId id="1203" r:id="rId13"/>
    <p:sldId id="1198" r:id="rId14"/>
    <p:sldId id="1201" r:id="rId15"/>
    <p:sldId id="1199" r:id="rId16"/>
    <p:sldId id="341" r:id="rId17"/>
    <p:sldId id="1205" r:id="rId18"/>
    <p:sldId id="1189" r:id="rId19"/>
    <p:sldId id="1173" r:id="rId20"/>
    <p:sldId id="1164" r:id="rId21"/>
    <p:sldId id="280" r:id="rId22"/>
    <p:sldId id="368" r:id="rId23"/>
    <p:sldId id="1200" r:id="rId24"/>
    <p:sldId id="1190" r:id="rId25"/>
    <p:sldId id="282" r:id="rId26"/>
    <p:sldId id="1182" r:id="rId27"/>
    <p:sldId id="1183" r:id="rId28"/>
    <p:sldId id="1184" r:id="rId29"/>
    <p:sldId id="1185" r:id="rId30"/>
    <p:sldId id="288" r:id="rId31"/>
    <p:sldId id="1176" r:id="rId32"/>
    <p:sldId id="290" r:id="rId33"/>
    <p:sldId id="349" r:id="rId34"/>
    <p:sldId id="1177" r:id="rId35"/>
    <p:sldId id="1165" r:id="rId36"/>
    <p:sldId id="1166" r:id="rId37"/>
    <p:sldId id="373" r:id="rId38"/>
    <p:sldId id="323" r:id="rId39"/>
    <p:sldId id="256" r:id="rId40"/>
    <p:sldId id="1174" r:id="rId41"/>
    <p:sldId id="292" r:id="rId42"/>
    <p:sldId id="356" r:id="rId43"/>
    <p:sldId id="307" r:id="rId44"/>
    <p:sldId id="363" r:id="rId45"/>
    <p:sldId id="309" r:id="rId46"/>
    <p:sldId id="1196" r:id="rId47"/>
    <p:sldId id="310" r:id="rId48"/>
    <p:sldId id="311" r:id="rId49"/>
    <p:sldId id="312" r:id="rId50"/>
    <p:sldId id="379" r:id="rId51"/>
    <p:sldId id="319" r:id="rId52"/>
    <p:sldId id="329" r:id="rId53"/>
    <p:sldId id="377" r:id="rId54"/>
    <p:sldId id="364" r:id="rId55"/>
  </p:sldIdLst>
  <p:sldSz cx="13817600" cy="7772400"/>
  <p:notesSz cx="7010400" cy="9296400"/>
  <p:embeddedFontLst>
    <p:embeddedFont>
      <p:font typeface="Aptos ExtraBold" panose="020B0004020202020204" pitchFamily="34" charset="0"/>
      <p:bold r:id="rId57"/>
      <p:boldItalic r:id="rId58"/>
    </p:embeddedFont>
    <p:embeddedFont>
      <p:font typeface="Arial Black" panose="020B0A04020102020204" pitchFamily="34" charset="0"/>
      <p:bold r:id="rId59"/>
    </p:embeddedFont>
    <p:embeddedFont>
      <p:font typeface="Sabon Next LT" panose="02000500000000000000" pitchFamily="2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656" userDrawn="1">
          <p15:clr>
            <a:srgbClr val="A4A3A4"/>
          </p15:clr>
        </p15:guide>
        <p15:guide id="2" pos="2413" userDrawn="1">
          <p15:clr>
            <a:srgbClr val="A4A3A4"/>
          </p15:clr>
        </p15:guide>
        <p15:guide id="3" orient="horz" pos="391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D3DBEE-AFC8-2C3C-82E1-0F37B39F2520}" name="Schein, Jay" initials="JS" userId="S::jay.schein@lausd.net::bd17fb6a-4756-467b-abe2-d87ddcfffda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40B"/>
    <a:srgbClr val="FFFFFF"/>
    <a:srgbClr val="E85E19"/>
    <a:srgbClr val="E65810"/>
    <a:srgbClr val="86C6EC"/>
    <a:srgbClr val="17406D"/>
    <a:srgbClr val="F19663"/>
    <a:srgbClr val="EA6625"/>
    <a:srgbClr val="F3ECEB"/>
    <a:srgbClr val="E96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4" y="67"/>
      </p:cViewPr>
      <p:guideLst>
        <p:guide orient="horz" pos="4656"/>
        <p:guide pos="2413"/>
        <p:guide orient="horz" pos="391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4" d="100"/>
        <a:sy n="124" d="100"/>
      </p:scale>
      <p:origin x="0" y="-3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font" Target="fonts/font7.fntdata"/><Relationship Id="rId68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2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3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4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EC570-9B35-4C29-896C-C44A39EF445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4CEB9C-A35B-41F4-A25C-00BEB4DF28CA}">
      <dgm:prSet custT="1"/>
      <dgm:spPr>
        <a:solidFill>
          <a:srgbClr val="E85E19"/>
        </a:solidFill>
      </dgm:spPr>
      <dgm:t>
        <a:bodyPr/>
        <a:lstStyle/>
        <a:p>
          <a:pPr algn="ctr"/>
          <a:r>
            <a: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Counts taken anywhere other than the POS</a:t>
          </a:r>
        </a:p>
      </dgm:t>
    </dgm:pt>
    <dgm:pt modelId="{84778E5B-92E2-4505-962E-F3A34390D261}" type="parTrans" cxnId="{433EFC58-4EDC-48BC-BC26-EC4AE41954D4}">
      <dgm:prSet/>
      <dgm:spPr/>
      <dgm:t>
        <a:bodyPr/>
        <a:lstStyle/>
        <a:p>
          <a:pPr algn="ctr"/>
          <a:endParaRPr lang="en-US"/>
        </a:p>
      </dgm:t>
    </dgm:pt>
    <dgm:pt modelId="{69859534-9DF9-4A53-8097-F206F07EFFF9}" type="sibTrans" cxnId="{433EFC58-4EDC-48BC-BC26-EC4AE41954D4}">
      <dgm:prSet/>
      <dgm:spPr/>
      <dgm:t>
        <a:bodyPr/>
        <a:lstStyle/>
        <a:p>
          <a:pPr algn="ctr"/>
          <a:endParaRPr lang="en-US"/>
        </a:p>
      </dgm:t>
    </dgm:pt>
    <dgm:pt modelId="{6E9F4374-69B7-4B06-9752-562F98E4FA62}">
      <dgm:prSet custT="1"/>
      <dgm:spPr>
        <a:solidFill>
          <a:srgbClr val="E85E19"/>
        </a:solidFill>
      </dgm:spPr>
      <dgm:t>
        <a:bodyPr/>
        <a:lstStyle/>
        <a:p>
          <a:pPr algn="ctr"/>
          <a:r>
            <a: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Attendance counts</a:t>
          </a:r>
        </a:p>
      </dgm:t>
    </dgm:pt>
    <dgm:pt modelId="{D491FE1B-B7C3-4A94-9A85-40E67CE0A0C4}" type="parTrans" cxnId="{6845F5D1-4609-4A64-895E-C231FA30835D}">
      <dgm:prSet/>
      <dgm:spPr/>
      <dgm:t>
        <a:bodyPr/>
        <a:lstStyle/>
        <a:p>
          <a:pPr algn="ctr"/>
          <a:endParaRPr lang="en-US"/>
        </a:p>
      </dgm:t>
    </dgm:pt>
    <dgm:pt modelId="{DC01C70A-2E99-4EE7-BD4B-D6F75126071E}" type="sibTrans" cxnId="{6845F5D1-4609-4A64-895E-C231FA30835D}">
      <dgm:prSet/>
      <dgm:spPr/>
      <dgm:t>
        <a:bodyPr/>
        <a:lstStyle/>
        <a:p>
          <a:pPr algn="ctr"/>
          <a:endParaRPr lang="en-US"/>
        </a:p>
      </dgm:t>
    </dgm:pt>
    <dgm:pt modelId="{55A82F0D-7764-4D6B-A525-467CAE1D2A80}">
      <dgm:prSet custT="1"/>
      <dgm:spPr>
        <a:solidFill>
          <a:srgbClr val="E85E19"/>
        </a:solidFill>
      </dgm:spPr>
      <dgm:t>
        <a:bodyPr/>
        <a:lstStyle/>
        <a:p>
          <a:pPr algn="ctr"/>
          <a:r>
            <a: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Tray or entrée counts</a:t>
          </a:r>
        </a:p>
      </dgm:t>
    </dgm:pt>
    <dgm:pt modelId="{5F62DA72-9208-4E21-B09C-77EF4A1ED5A3}" type="parTrans" cxnId="{804A1402-18B9-4938-B96E-93A415DF2F8D}">
      <dgm:prSet/>
      <dgm:spPr/>
      <dgm:t>
        <a:bodyPr/>
        <a:lstStyle/>
        <a:p>
          <a:pPr algn="ctr"/>
          <a:endParaRPr lang="en-US"/>
        </a:p>
      </dgm:t>
    </dgm:pt>
    <dgm:pt modelId="{0A7BDDF9-49D6-430F-8AB0-5280B754F2C5}" type="sibTrans" cxnId="{804A1402-18B9-4938-B96E-93A415DF2F8D}">
      <dgm:prSet/>
      <dgm:spPr/>
      <dgm:t>
        <a:bodyPr/>
        <a:lstStyle/>
        <a:p>
          <a:pPr algn="ctr"/>
          <a:endParaRPr lang="en-US"/>
        </a:p>
      </dgm:t>
    </dgm:pt>
    <dgm:pt modelId="{1F030EDA-ED0D-410B-BE5D-42B6BB6C3C80}">
      <dgm:prSet custT="1"/>
      <dgm:spPr>
        <a:solidFill>
          <a:srgbClr val="E85E19"/>
        </a:solidFill>
      </dgm:spPr>
      <dgm:t>
        <a:bodyPr/>
        <a:lstStyle/>
        <a:p>
          <a:pPr algn="ctr"/>
          <a:r>
            <a: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Classroom counts</a:t>
          </a:r>
        </a:p>
      </dgm:t>
    </dgm:pt>
    <dgm:pt modelId="{675631B1-0EB3-4980-A42A-BD561B9BA003}" type="parTrans" cxnId="{37BEC924-B615-4A1C-BE25-AF1FA758493F}">
      <dgm:prSet/>
      <dgm:spPr/>
      <dgm:t>
        <a:bodyPr/>
        <a:lstStyle/>
        <a:p>
          <a:pPr algn="ctr"/>
          <a:endParaRPr lang="en-US"/>
        </a:p>
      </dgm:t>
    </dgm:pt>
    <dgm:pt modelId="{37C7BB31-1318-4189-B8C7-CE05245D68A4}" type="sibTrans" cxnId="{37BEC924-B615-4A1C-BE25-AF1FA758493F}">
      <dgm:prSet/>
      <dgm:spPr/>
      <dgm:t>
        <a:bodyPr/>
        <a:lstStyle/>
        <a:p>
          <a:pPr algn="ctr"/>
          <a:endParaRPr lang="en-US"/>
        </a:p>
      </dgm:t>
    </dgm:pt>
    <dgm:pt modelId="{69BC9242-EA41-4624-9524-F2EA3122D00C}">
      <dgm:prSet custT="1"/>
      <dgm:spPr>
        <a:solidFill>
          <a:srgbClr val="E85E19"/>
        </a:solidFill>
      </dgm:spPr>
      <dgm:t>
        <a:bodyPr/>
        <a:lstStyle/>
        <a:p>
          <a:pPr algn="ctr"/>
          <a:r>
            <a: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Second meals claimed for reimbursement</a:t>
          </a:r>
        </a:p>
      </dgm:t>
    </dgm:pt>
    <dgm:pt modelId="{BBA87F6B-70A8-462E-A578-17D5EB7B24F6}" type="parTrans" cxnId="{9CEBBB1C-9C68-4F10-A16A-57992A90B69D}">
      <dgm:prSet/>
      <dgm:spPr/>
      <dgm:t>
        <a:bodyPr/>
        <a:lstStyle/>
        <a:p>
          <a:pPr algn="ctr"/>
          <a:endParaRPr lang="en-US"/>
        </a:p>
      </dgm:t>
    </dgm:pt>
    <dgm:pt modelId="{E8EA9DED-4DF7-4AA2-B3C6-3F7907BC85DF}" type="sibTrans" cxnId="{9CEBBB1C-9C68-4F10-A16A-57992A90B69D}">
      <dgm:prSet/>
      <dgm:spPr/>
      <dgm:t>
        <a:bodyPr/>
        <a:lstStyle/>
        <a:p>
          <a:pPr algn="ctr"/>
          <a:endParaRPr lang="en-US"/>
        </a:p>
      </dgm:t>
    </dgm:pt>
    <dgm:pt modelId="{5A039788-5377-4493-9C6C-8588E0A69AE3}" type="pres">
      <dgm:prSet presAssocID="{FDAEC570-9B35-4C29-896C-C44A39EF445F}" presName="linear" presStyleCnt="0">
        <dgm:presLayoutVars>
          <dgm:animLvl val="lvl"/>
          <dgm:resizeHandles val="exact"/>
        </dgm:presLayoutVars>
      </dgm:prSet>
      <dgm:spPr/>
    </dgm:pt>
    <dgm:pt modelId="{8DF84816-AB4A-4521-BC47-CA817B82D79E}" type="pres">
      <dgm:prSet presAssocID="{1B4CEB9C-A35B-41F4-A25C-00BEB4DF28C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8FE0CE2-26AA-4C93-A922-0F30F13E639D}" type="pres">
      <dgm:prSet presAssocID="{69859534-9DF9-4A53-8097-F206F07EFFF9}" presName="spacer" presStyleCnt="0"/>
      <dgm:spPr/>
    </dgm:pt>
    <dgm:pt modelId="{02F7E9FE-B040-416C-AC43-799B23567AB6}" type="pres">
      <dgm:prSet presAssocID="{6E9F4374-69B7-4B06-9752-562F98E4FA6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DE410A5-4208-489B-9EED-4A3982C28212}" type="pres">
      <dgm:prSet presAssocID="{DC01C70A-2E99-4EE7-BD4B-D6F75126071E}" presName="spacer" presStyleCnt="0"/>
      <dgm:spPr/>
    </dgm:pt>
    <dgm:pt modelId="{AD6C5300-094B-4ED7-AC7D-7B986A6EA674}" type="pres">
      <dgm:prSet presAssocID="{55A82F0D-7764-4D6B-A525-467CAE1D2A8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7EF2C45-81FD-4397-BAA1-F218A0E5BE8A}" type="pres">
      <dgm:prSet presAssocID="{0A7BDDF9-49D6-430F-8AB0-5280B754F2C5}" presName="spacer" presStyleCnt="0"/>
      <dgm:spPr/>
    </dgm:pt>
    <dgm:pt modelId="{8B53667D-7CE0-4ECD-B7C0-D68C9832C1B2}" type="pres">
      <dgm:prSet presAssocID="{1F030EDA-ED0D-410B-BE5D-42B6BB6C3C8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9B7D052-6EDC-4896-8A43-ACFA1B757579}" type="pres">
      <dgm:prSet presAssocID="{37C7BB31-1318-4189-B8C7-CE05245D68A4}" presName="spacer" presStyleCnt="0"/>
      <dgm:spPr/>
    </dgm:pt>
    <dgm:pt modelId="{DBF83FDC-1285-490C-A9D8-FA98EFB70E2C}" type="pres">
      <dgm:prSet presAssocID="{69BC9242-EA41-4624-9524-F2EA3122D00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04A1402-18B9-4938-B96E-93A415DF2F8D}" srcId="{FDAEC570-9B35-4C29-896C-C44A39EF445F}" destId="{55A82F0D-7764-4D6B-A525-467CAE1D2A80}" srcOrd="2" destOrd="0" parTransId="{5F62DA72-9208-4E21-B09C-77EF4A1ED5A3}" sibTransId="{0A7BDDF9-49D6-430F-8AB0-5280B754F2C5}"/>
    <dgm:cxn modelId="{9CEBBB1C-9C68-4F10-A16A-57992A90B69D}" srcId="{FDAEC570-9B35-4C29-896C-C44A39EF445F}" destId="{69BC9242-EA41-4624-9524-F2EA3122D00C}" srcOrd="4" destOrd="0" parTransId="{BBA87F6B-70A8-462E-A578-17D5EB7B24F6}" sibTransId="{E8EA9DED-4DF7-4AA2-B3C6-3F7907BC85DF}"/>
    <dgm:cxn modelId="{37BEC924-B615-4A1C-BE25-AF1FA758493F}" srcId="{FDAEC570-9B35-4C29-896C-C44A39EF445F}" destId="{1F030EDA-ED0D-410B-BE5D-42B6BB6C3C80}" srcOrd="3" destOrd="0" parTransId="{675631B1-0EB3-4980-A42A-BD561B9BA003}" sibTransId="{37C7BB31-1318-4189-B8C7-CE05245D68A4}"/>
    <dgm:cxn modelId="{0ABF7C2A-CB7B-47DF-BD82-53B6CB4D0857}" type="presOf" srcId="{55A82F0D-7764-4D6B-A525-467CAE1D2A80}" destId="{AD6C5300-094B-4ED7-AC7D-7B986A6EA674}" srcOrd="0" destOrd="0" presId="urn:microsoft.com/office/officeart/2005/8/layout/vList2"/>
    <dgm:cxn modelId="{A4D2B25D-FBCE-4368-AFF1-F4BAA5AA00AE}" type="presOf" srcId="{1F030EDA-ED0D-410B-BE5D-42B6BB6C3C80}" destId="{8B53667D-7CE0-4ECD-B7C0-D68C9832C1B2}" srcOrd="0" destOrd="0" presId="urn:microsoft.com/office/officeart/2005/8/layout/vList2"/>
    <dgm:cxn modelId="{092E1067-0F0C-42F7-AA8D-9D747B51237B}" type="presOf" srcId="{6E9F4374-69B7-4B06-9752-562F98E4FA62}" destId="{02F7E9FE-B040-416C-AC43-799B23567AB6}" srcOrd="0" destOrd="0" presId="urn:microsoft.com/office/officeart/2005/8/layout/vList2"/>
    <dgm:cxn modelId="{6C63FD72-9E6F-49A0-B553-0AA6D4321137}" type="presOf" srcId="{FDAEC570-9B35-4C29-896C-C44A39EF445F}" destId="{5A039788-5377-4493-9C6C-8588E0A69AE3}" srcOrd="0" destOrd="0" presId="urn:microsoft.com/office/officeart/2005/8/layout/vList2"/>
    <dgm:cxn modelId="{433EFC58-4EDC-48BC-BC26-EC4AE41954D4}" srcId="{FDAEC570-9B35-4C29-896C-C44A39EF445F}" destId="{1B4CEB9C-A35B-41F4-A25C-00BEB4DF28CA}" srcOrd="0" destOrd="0" parTransId="{84778E5B-92E2-4505-962E-F3A34390D261}" sibTransId="{69859534-9DF9-4A53-8097-F206F07EFFF9}"/>
    <dgm:cxn modelId="{79B87CCB-46C0-4A2F-A29F-3D52C612CE04}" type="presOf" srcId="{69BC9242-EA41-4624-9524-F2EA3122D00C}" destId="{DBF83FDC-1285-490C-A9D8-FA98EFB70E2C}" srcOrd="0" destOrd="0" presId="urn:microsoft.com/office/officeart/2005/8/layout/vList2"/>
    <dgm:cxn modelId="{6845F5D1-4609-4A64-895E-C231FA30835D}" srcId="{FDAEC570-9B35-4C29-896C-C44A39EF445F}" destId="{6E9F4374-69B7-4B06-9752-562F98E4FA62}" srcOrd="1" destOrd="0" parTransId="{D491FE1B-B7C3-4A94-9A85-40E67CE0A0C4}" sibTransId="{DC01C70A-2E99-4EE7-BD4B-D6F75126071E}"/>
    <dgm:cxn modelId="{696CB8EE-6EFA-4335-9609-2A275DD885DE}" type="presOf" srcId="{1B4CEB9C-A35B-41F4-A25C-00BEB4DF28CA}" destId="{8DF84816-AB4A-4521-BC47-CA817B82D79E}" srcOrd="0" destOrd="0" presId="urn:microsoft.com/office/officeart/2005/8/layout/vList2"/>
    <dgm:cxn modelId="{0939B4F9-92F2-4883-94D9-7B4BF67F5120}" type="presParOf" srcId="{5A039788-5377-4493-9C6C-8588E0A69AE3}" destId="{8DF84816-AB4A-4521-BC47-CA817B82D79E}" srcOrd="0" destOrd="0" presId="urn:microsoft.com/office/officeart/2005/8/layout/vList2"/>
    <dgm:cxn modelId="{66AB8E27-C35C-445B-87C8-AB3EC1A1E3B0}" type="presParOf" srcId="{5A039788-5377-4493-9C6C-8588E0A69AE3}" destId="{C8FE0CE2-26AA-4C93-A922-0F30F13E639D}" srcOrd="1" destOrd="0" presId="urn:microsoft.com/office/officeart/2005/8/layout/vList2"/>
    <dgm:cxn modelId="{EED99CDE-0F20-46AF-8E47-45870D2C3A1B}" type="presParOf" srcId="{5A039788-5377-4493-9C6C-8588E0A69AE3}" destId="{02F7E9FE-B040-416C-AC43-799B23567AB6}" srcOrd="2" destOrd="0" presId="urn:microsoft.com/office/officeart/2005/8/layout/vList2"/>
    <dgm:cxn modelId="{440CF389-D37F-4262-8D8E-3F83767D151E}" type="presParOf" srcId="{5A039788-5377-4493-9C6C-8588E0A69AE3}" destId="{8DE410A5-4208-489B-9EED-4A3982C28212}" srcOrd="3" destOrd="0" presId="urn:microsoft.com/office/officeart/2005/8/layout/vList2"/>
    <dgm:cxn modelId="{4FAA1302-250F-4514-89AD-079F38309C84}" type="presParOf" srcId="{5A039788-5377-4493-9C6C-8588E0A69AE3}" destId="{AD6C5300-094B-4ED7-AC7D-7B986A6EA674}" srcOrd="4" destOrd="0" presId="urn:microsoft.com/office/officeart/2005/8/layout/vList2"/>
    <dgm:cxn modelId="{B48016C9-2588-4F18-87FF-DDF593C945CA}" type="presParOf" srcId="{5A039788-5377-4493-9C6C-8588E0A69AE3}" destId="{37EF2C45-81FD-4397-BAA1-F218A0E5BE8A}" srcOrd="5" destOrd="0" presId="urn:microsoft.com/office/officeart/2005/8/layout/vList2"/>
    <dgm:cxn modelId="{56E68BC5-B542-408E-A7F1-E6AD7907C3AE}" type="presParOf" srcId="{5A039788-5377-4493-9C6C-8588E0A69AE3}" destId="{8B53667D-7CE0-4ECD-B7C0-D68C9832C1B2}" srcOrd="6" destOrd="0" presId="urn:microsoft.com/office/officeart/2005/8/layout/vList2"/>
    <dgm:cxn modelId="{C05B7BBE-3313-41D5-8648-898CCC5345B5}" type="presParOf" srcId="{5A039788-5377-4493-9C6C-8588E0A69AE3}" destId="{89B7D052-6EDC-4896-8A43-ACFA1B757579}" srcOrd="7" destOrd="0" presId="urn:microsoft.com/office/officeart/2005/8/layout/vList2"/>
    <dgm:cxn modelId="{96AD240D-C1BD-4D49-A5BF-F4A2E96495A7}" type="presParOf" srcId="{5A039788-5377-4493-9C6C-8588E0A69AE3}" destId="{DBF83FDC-1285-490C-A9D8-FA98EFB70E2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84816-AB4A-4521-BC47-CA817B82D79E}">
      <dsp:nvSpPr>
        <dsp:cNvPr id="0" name=""/>
        <dsp:cNvSpPr/>
      </dsp:nvSpPr>
      <dsp:spPr>
        <a:xfrm>
          <a:off x="0" y="918"/>
          <a:ext cx="6574355" cy="565576"/>
        </a:xfrm>
        <a:prstGeom prst="roundRect">
          <a:avLst/>
        </a:prstGeom>
        <a:solidFill>
          <a:srgbClr val="E85E1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Counts taken anywhere other than the POS</a:t>
          </a:r>
        </a:p>
      </dsp:txBody>
      <dsp:txXfrm>
        <a:off x="27609" y="28527"/>
        <a:ext cx="6519137" cy="510358"/>
      </dsp:txXfrm>
    </dsp:sp>
    <dsp:sp modelId="{02F7E9FE-B040-416C-AC43-799B23567AB6}">
      <dsp:nvSpPr>
        <dsp:cNvPr id="0" name=""/>
        <dsp:cNvSpPr/>
      </dsp:nvSpPr>
      <dsp:spPr>
        <a:xfrm>
          <a:off x="0" y="580416"/>
          <a:ext cx="6574355" cy="565576"/>
        </a:xfrm>
        <a:prstGeom prst="roundRect">
          <a:avLst/>
        </a:prstGeom>
        <a:solidFill>
          <a:srgbClr val="E85E1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Attendance counts</a:t>
          </a:r>
        </a:p>
      </dsp:txBody>
      <dsp:txXfrm>
        <a:off x="27609" y="608025"/>
        <a:ext cx="6519137" cy="510358"/>
      </dsp:txXfrm>
    </dsp:sp>
    <dsp:sp modelId="{AD6C5300-094B-4ED7-AC7D-7B986A6EA674}">
      <dsp:nvSpPr>
        <dsp:cNvPr id="0" name=""/>
        <dsp:cNvSpPr/>
      </dsp:nvSpPr>
      <dsp:spPr>
        <a:xfrm>
          <a:off x="0" y="1159914"/>
          <a:ext cx="6574355" cy="565576"/>
        </a:xfrm>
        <a:prstGeom prst="roundRect">
          <a:avLst/>
        </a:prstGeom>
        <a:solidFill>
          <a:srgbClr val="E85E1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Tray or entrée counts</a:t>
          </a:r>
        </a:p>
      </dsp:txBody>
      <dsp:txXfrm>
        <a:off x="27609" y="1187523"/>
        <a:ext cx="6519137" cy="510358"/>
      </dsp:txXfrm>
    </dsp:sp>
    <dsp:sp modelId="{8B53667D-7CE0-4ECD-B7C0-D68C9832C1B2}">
      <dsp:nvSpPr>
        <dsp:cNvPr id="0" name=""/>
        <dsp:cNvSpPr/>
      </dsp:nvSpPr>
      <dsp:spPr>
        <a:xfrm>
          <a:off x="0" y="1739412"/>
          <a:ext cx="6574355" cy="565576"/>
        </a:xfrm>
        <a:prstGeom prst="roundRect">
          <a:avLst/>
        </a:prstGeom>
        <a:solidFill>
          <a:srgbClr val="E85E1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Classroom counts</a:t>
          </a:r>
        </a:p>
      </dsp:txBody>
      <dsp:txXfrm>
        <a:off x="27609" y="1767021"/>
        <a:ext cx="6519137" cy="510358"/>
      </dsp:txXfrm>
    </dsp:sp>
    <dsp:sp modelId="{DBF83FDC-1285-490C-A9D8-FA98EFB70E2C}">
      <dsp:nvSpPr>
        <dsp:cNvPr id="0" name=""/>
        <dsp:cNvSpPr/>
      </dsp:nvSpPr>
      <dsp:spPr>
        <a:xfrm>
          <a:off x="0" y="2318910"/>
          <a:ext cx="6574355" cy="565576"/>
        </a:xfrm>
        <a:prstGeom prst="roundRect">
          <a:avLst/>
        </a:prstGeom>
        <a:solidFill>
          <a:srgbClr val="E85E1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Second meals claimed for reimbursement</a:t>
          </a:r>
        </a:p>
      </dsp:txBody>
      <dsp:txXfrm>
        <a:off x="27609" y="2346519"/>
        <a:ext cx="6519137" cy="5103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ECAA0BC-6609-4556-8B76-A1EDF3B4E98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170A596-7141-45E9-836C-E4671467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99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60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B1A82-E0C6-6FAF-FCDB-EDD1307C9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F649DF-56D8-6CAD-5B72-9E5A56C20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F23881-2B9E-9C87-C1DA-2BB271C54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3632F-9345-AE7D-B8C4-EB82E4A17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1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B227F-BC03-0B84-A0F8-43F809AD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45860-78DC-2AAE-CBFE-18E95956F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55200D-DA50-E016-80EE-A901F081D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CACA8-B99C-64A4-BB13-F765B8F24C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77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647C1-133E-9053-1139-9C192A449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F94482-E749-BF18-4E8F-97F8F944E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861611-2111-E048-31CD-421253C3C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C5556-A79E-81A2-18A7-CE1B0FEA05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43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13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0C06F-6870-97E2-9C2D-C92199EC3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FC6F21-DC4F-E0EC-E8B5-C0B046253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E76976-86C3-D4C4-45A7-EC334CB48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73F63-BCA4-B8B5-2CBD-93F91612D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52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39EE4-9624-B755-B929-659D4DE75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4F3122-6B78-6C32-12E7-49AD273182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8AA1D8-7B5A-FA0A-C51B-AE5E87516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C0B6A-2DF9-92F8-72F9-EC8858BDE2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90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76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15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4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3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47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24E5F-D039-B6F3-2645-2F3EEF148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204CB2-0987-FE19-2CE4-829EE89EEF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D57537-9DF7-B393-C538-2FC8EFFF8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F4A3F-9B9A-F240-82D3-44653C00CC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7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984A5-0C3B-19A9-5FDE-77E77834E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1AA6EE-A550-F24A-2E9D-6D97130998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1D9427-FD58-E5A1-3209-80225D4A5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432A9-6CBC-F1B0-978B-838E51474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1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30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94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9E2F0-26B9-020F-1A46-3A3C2C2AE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C7658E-8457-955E-E724-6AE3A8600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7B9E7B-8790-009E-0F89-BEB2E8364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79DDF-3177-55AD-2356-0E32E5622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45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70DD7-35B3-07B8-50FC-E00DA9149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FFFE28-E03D-C286-5E30-C7DCB4B65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E7BAF5-C62B-3B29-7F91-5E17D1723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F8C97-7E99-9C00-B187-E25896F52B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882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DA004-62B7-DBEE-6F71-87EB8E40C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994B9D-4FA8-4924-8EE1-F20CB03326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7FF9E5-1DF0-4619-C3F6-563C48B946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C0EE0-7908-9DA9-586B-1F7CD85AB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41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070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55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2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63408-A2A2-B336-59DE-28C4A19C7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D11D67-37AF-3865-4608-1FB16C2CB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138E8D-AFAD-7D26-5742-9F78342B4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8EC5C-F6C1-8959-94B3-95D9A244A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065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318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100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523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09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333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42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66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960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636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07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10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305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784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180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2C637-6C8C-164E-EC24-20ECD5042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B6CE0-8761-2BF8-D938-E1084C424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0F0DB-A717-E08A-8665-178292869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61A27-B357-C600-211A-397E7CD7C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84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921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183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402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770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339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74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637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035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52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5447B-2220-AF62-366B-34C267BEF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AA8DE-F399-7312-1115-A335B48B67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0926FB-E765-C273-8B8A-E847B5C6E8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FD344-D0E4-951D-B488-E041A23374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98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55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AB6B5-C0CE-5279-B1C0-6FCF2C9EF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808907-F210-925D-0E0B-B34E514BDC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502A3B-5BFF-A971-6615-204439228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CE7B3-1E06-989F-EDC2-9C73FE1206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3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9362D-5B98-6B2D-40BF-4E794BCB9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3AD14B-01C2-6B7E-C7F4-1B58DE3A5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A65BE5-7A7B-37BD-CF7E-2F3DE7AE8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D3B6E-48B5-4EE6-27C9-37C1C7484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s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8A0F1A-22FB-45FF-80D6-4FE63A63E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" y="3319272"/>
            <a:ext cx="13817600" cy="44531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3964" tIns="41982" rIns="83964" bIns="419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50000"/>
              </a:lnSpc>
            </a:pPr>
            <a:endParaRPr lang="en-US" sz="1285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0BD0440-9D47-4C93-95F9-EFC0FCF1C6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13183" y="3575313"/>
            <a:ext cx="3969419" cy="2883863"/>
          </a:xfrm>
        </p:spPr>
        <p:txBody>
          <a:bodyPr vert="horz" anchor="b">
            <a:noAutofit/>
          </a:bodyPr>
          <a:lstStyle>
            <a:lvl1pPr algn="ctr">
              <a:lnSpc>
                <a:spcPct val="100000"/>
              </a:lnSpc>
              <a:defRPr sz="3673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62D81F5-56E3-4D39-96F6-6C09DF4C28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13183" y="6530874"/>
            <a:ext cx="3969419" cy="453005"/>
          </a:xfr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buNone/>
              <a:defRPr sz="1102" cap="all" spc="275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346336" indent="0" algn="ctr">
              <a:buNone/>
              <a:defRPr sz="1515"/>
            </a:lvl2pPr>
            <a:lvl3pPr marL="692672" indent="0" algn="ctr">
              <a:buNone/>
              <a:defRPr sz="1364"/>
            </a:lvl3pPr>
            <a:lvl4pPr marL="1039008" indent="0" algn="ctr">
              <a:buNone/>
              <a:defRPr sz="1212"/>
            </a:lvl4pPr>
            <a:lvl5pPr marL="1385343" indent="0" algn="ctr">
              <a:buNone/>
              <a:defRPr sz="1212"/>
            </a:lvl5pPr>
            <a:lvl6pPr marL="1731679" indent="0" algn="ctr">
              <a:buNone/>
              <a:defRPr sz="1212"/>
            </a:lvl6pPr>
            <a:lvl7pPr marL="2078015" indent="0" algn="ctr">
              <a:buNone/>
              <a:defRPr sz="1212"/>
            </a:lvl7pPr>
            <a:lvl8pPr marL="2424351" indent="0" algn="ctr">
              <a:buNone/>
              <a:defRPr sz="1212"/>
            </a:lvl8pPr>
            <a:lvl9pPr marL="2770687" indent="0" algn="ctr">
              <a:buNone/>
              <a:defRPr sz="1212"/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D023C27-C474-480F-BC7F-9C1AAFCAD9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" y="0"/>
            <a:ext cx="13817600" cy="331927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51B54BE4-E4FF-CB9D-4AA3-438520D04D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805" y="3575303"/>
            <a:ext cx="3981980" cy="444960"/>
          </a:xfrm>
        </p:spPr>
        <p:txBody>
          <a:bodyPr lIns="91440" anchor="ctr">
            <a:noAutofit/>
          </a:bodyPr>
          <a:lstStyle>
            <a:lvl1pPr marL="0" indent="0">
              <a:spcBef>
                <a:spcPts val="0"/>
              </a:spcBef>
              <a:buNone/>
              <a:defRPr sz="2204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86030C3-0988-4616-B1A6-DC729760D6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037" y="4087368"/>
            <a:ext cx="3975064" cy="339111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102"/>
              </a:spcBef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19801" indent="0">
              <a:lnSpc>
                <a:spcPct val="150000"/>
              </a:lnSpc>
              <a:spcBef>
                <a:spcPts val="1102"/>
              </a:spcBef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839602" indent="0">
              <a:lnSpc>
                <a:spcPct val="150000"/>
              </a:lnSpc>
              <a:spcBef>
                <a:spcPts val="1102"/>
              </a:spcBef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259403" indent="0">
              <a:lnSpc>
                <a:spcPct val="150000"/>
              </a:lnSpc>
              <a:spcBef>
                <a:spcPts val="1102"/>
              </a:spcBef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679204" indent="0">
              <a:lnSpc>
                <a:spcPct val="150000"/>
              </a:lnSpc>
              <a:spcBef>
                <a:spcPts val="1102"/>
              </a:spcBef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013E0E94-05A3-AF4B-2D4B-AD8A4E2F8F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06994" y="3554097"/>
            <a:ext cx="3981980" cy="444960"/>
          </a:xfrm>
        </p:spPr>
        <p:txBody>
          <a:bodyPr lIns="91440" anchor="ctr">
            <a:noAutofit/>
          </a:bodyPr>
          <a:lstStyle>
            <a:lvl1pPr marL="0" indent="0">
              <a:spcBef>
                <a:spcPts val="0"/>
              </a:spcBef>
              <a:buNone/>
              <a:defRPr sz="2204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569348C-F945-4CEC-9698-686F8ABC8B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3911" y="4087378"/>
            <a:ext cx="3975064" cy="1741653"/>
          </a:xfrm>
        </p:spPr>
        <p:txBody>
          <a:bodyPr>
            <a:normAutofit/>
          </a:bodyPr>
          <a:lstStyle>
            <a:lvl1pPr marL="0" indent="0"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19801" indent="0"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839602" indent="0"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259403" indent="0"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679204" indent="0"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971861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14"/>
          <p:cNvSpPr txBox="1">
            <a:spLocks noGrp="1"/>
          </p:cNvSpPr>
          <p:nvPr>
            <p:ph type="title"/>
          </p:nvPr>
        </p:nvSpPr>
        <p:spPr>
          <a:xfrm>
            <a:off x="1088001" y="672493"/>
            <a:ext cx="11652026" cy="865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18" name="Google Shape;1418;p14"/>
          <p:cNvSpPr txBox="1">
            <a:spLocks noGrp="1"/>
          </p:cNvSpPr>
          <p:nvPr>
            <p:ph type="subTitle" idx="1"/>
          </p:nvPr>
        </p:nvSpPr>
        <p:spPr>
          <a:xfrm>
            <a:off x="6041557" y="2029951"/>
            <a:ext cx="6496721" cy="49272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1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16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16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16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16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16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16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16"/>
              </a:spcBef>
              <a:spcAft>
                <a:spcPts val="1616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19" name="Google Shape;1419;p14"/>
          <p:cNvSpPr>
            <a:spLocks noGrp="1"/>
          </p:cNvSpPr>
          <p:nvPr>
            <p:ph type="pic" idx="2"/>
          </p:nvPr>
        </p:nvSpPr>
        <p:spPr>
          <a:xfrm>
            <a:off x="1088003" y="2328519"/>
            <a:ext cx="3886427" cy="3886427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29333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151" y="829065"/>
            <a:ext cx="12093855" cy="240996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6724" y="3419866"/>
            <a:ext cx="2259179" cy="632155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64" b="0" cap="all" spc="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  <a:lvl2pPr marL="346379" indent="0">
              <a:buNone/>
              <a:defRPr sz="1515" b="1"/>
            </a:lvl2pPr>
            <a:lvl3pPr marL="692756" indent="0">
              <a:buNone/>
              <a:defRPr sz="1364" b="1"/>
            </a:lvl3pPr>
            <a:lvl4pPr marL="1039135" indent="0">
              <a:buNone/>
              <a:defRPr sz="1212" b="1"/>
            </a:lvl4pPr>
            <a:lvl5pPr marL="1385514" indent="0">
              <a:buNone/>
              <a:defRPr sz="1212" b="1"/>
            </a:lvl5pPr>
            <a:lvl6pPr marL="1731893" indent="0">
              <a:buNone/>
              <a:defRPr sz="1212" b="1"/>
            </a:lvl6pPr>
            <a:lvl7pPr marL="2078271" indent="0">
              <a:buNone/>
              <a:defRPr sz="1212" b="1"/>
            </a:lvl7pPr>
            <a:lvl8pPr marL="2424650" indent="0">
              <a:buNone/>
              <a:defRPr sz="1212" b="1"/>
            </a:lvl8pPr>
            <a:lvl9pPr marL="2771029" indent="0">
              <a:buNone/>
              <a:defRPr sz="1212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287707" y="3419866"/>
            <a:ext cx="2259179" cy="632155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64" b="0" cap="all" spc="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  <a:lvl2pPr marL="346379" indent="0">
              <a:buNone/>
              <a:defRPr sz="1515" b="1"/>
            </a:lvl2pPr>
            <a:lvl3pPr marL="692756" indent="0">
              <a:buNone/>
              <a:defRPr sz="1364" b="1"/>
            </a:lvl3pPr>
            <a:lvl4pPr marL="1039135" indent="0">
              <a:buNone/>
              <a:defRPr sz="1212" b="1"/>
            </a:lvl4pPr>
            <a:lvl5pPr marL="1385514" indent="0">
              <a:buNone/>
              <a:defRPr sz="1212" b="1"/>
            </a:lvl5pPr>
            <a:lvl6pPr marL="1731893" indent="0">
              <a:buNone/>
              <a:defRPr sz="1212" b="1"/>
            </a:lvl6pPr>
            <a:lvl7pPr marL="2078271" indent="0">
              <a:buNone/>
              <a:defRPr sz="1212" b="1"/>
            </a:lvl7pPr>
            <a:lvl8pPr marL="2424650" indent="0">
              <a:buNone/>
              <a:defRPr sz="1212" b="1"/>
            </a:lvl8pPr>
            <a:lvl9pPr marL="2771029" indent="0">
              <a:buNone/>
              <a:defRPr sz="1212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98688" y="3419866"/>
            <a:ext cx="2259179" cy="632155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64" b="0" cap="all" spc="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  <a:lvl2pPr marL="346379" indent="0">
              <a:buNone/>
              <a:defRPr sz="1515" b="1"/>
            </a:lvl2pPr>
            <a:lvl3pPr marL="692756" indent="0">
              <a:buNone/>
              <a:defRPr sz="1364" b="1"/>
            </a:lvl3pPr>
            <a:lvl4pPr marL="1039135" indent="0">
              <a:buNone/>
              <a:defRPr sz="1212" b="1"/>
            </a:lvl4pPr>
            <a:lvl5pPr marL="1385514" indent="0">
              <a:buNone/>
              <a:defRPr sz="1212" b="1"/>
            </a:lvl5pPr>
            <a:lvl6pPr marL="1731893" indent="0">
              <a:buNone/>
              <a:defRPr sz="1212" b="1"/>
            </a:lvl6pPr>
            <a:lvl7pPr marL="2078271" indent="0">
              <a:buNone/>
              <a:defRPr sz="1212" b="1"/>
            </a:lvl7pPr>
            <a:lvl8pPr marL="2424650" indent="0">
              <a:buNone/>
              <a:defRPr sz="1212" b="1"/>
            </a:lvl8pPr>
            <a:lvl9pPr marL="2771029" indent="0">
              <a:buNone/>
              <a:defRPr sz="1212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9671" y="3419866"/>
            <a:ext cx="2259179" cy="632155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64" b="0" cap="all" spc="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  <a:lvl2pPr marL="346379" indent="0">
              <a:buNone/>
              <a:defRPr sz="1515" b="1"/>
            </a:lvl2pPr>
            <a:lvl3pPr marL="692756" indent="0">
              <a:buNone/>
              <a:defRPr sz="1364" b="1"/>
            </a:lvl3pPr>
            <a:lvl4pPr marL="1039135" indent="0">
              <a:buNone/>
              <a:defRPr sz="1212" b="1"/>
            </a:lvl4pPr>
            <a:lvl5pPr marL="1385514" indent="0">
              <a:buNone/>
              <a:defRPr sz="1212" b="1"/>
            </a:lvl5pPr>
            <a:lvl6pPr marL="1731893" indent="0">
              <a:buNone/>
              <a:defRPr sz="1212" b="1"/>
            </a:lvl6pPr>
            <a:lvl7pPr marL="2078271" indent="0">
              <a:buNone/>
              <a:defRPr sz="1212" b="1"/>
            </a:lvl7pPr>
            <a:lvl8pPr marL="2424650" indent="0">
              <a:buNone/>
              <a:defRPr sz="1212" b="1"/>
            </a:lvl8pPr>
            <a:lvl9pPr marL="2771029" indent="0">
              <a:buNone/>
              <a:defRPr sz="1212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20654" y="3419866"/>
            <a:ext cx="2259179" cy="632155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64" b="0" cap="all" spc="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  <a:lvl2pPr marL="346379" indent="0">
              <a:buNone/>
              <a:defRPr sz="1515" b="1"/>
            </a:lvl2pPr>
            <a:lvl3pPr marL="692756" indent="0">
              <a:buNone/>
              <a:defRPr sz="1364" b="1"/>
            </a:lvl3pPr>
            <a:lvl4pPr marL="1039135" indent="0">
              <a:buNone/>
              <a:defRPr sz="1212" b="1"/>
            </a:lvl4pPr>
            <a:lvl5pPr marL="1385514" indent="0">
              <a:buNone/>
              <a:defRPr sz="1212" b="1"/>
            </a:lvl5pPr>
            <a:lvl6pPr marL="1731893" indent="0">
              <a:buNone/>
              <a:defRPr sz="1212" b="1"/>
            </a:lvl6pPr>
            <a:lvl7pPr marL="2078271" indent="0">
              <a:buNone/>
              <a:defRPr sz="1212" b="1"/>
            </a:lvl7pPr>
            <a:lvl8pPr marL="2424650" indent="0">
              <a:buNone/>
              <a:defRPr sz="1212" b="1"/>
            </a:lvl8pPr>
            <a:lvl9pPr marL="2771029" indent="0">
              <a:buNone/>
              <a:defRPr sz="1212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6724" y="5378501"/>
            <a:ext cx="2259179" cy="90159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137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87707" y="5378501"/>
            <a:ext cx="2259179" cy="90159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137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8688" y="5378501"/>
            <a:ext cx="2259179" cy="90159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137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09671" y="5378501"/>
            <a:ext cx="2259179" cy="90159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137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20654" y="5378501"/>
            <a:ext cx="2259179" cy="90159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137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2536765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3271" y="1523670"/>
            <a:ext cx="7916227" cy="2901833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2501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93471" y="1527364"/>
            <a:ext cx="870509" cy="2133467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7576" b="1"/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3278" y="4507499"/>
            <a:ext cx="5634069" cy="980111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18"/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7372" y="3637483"/>
            <a:ext cx="870509" cy="1844650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7576" b="1"/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395137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413819"/>
            <a:ext cx="1191768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1761" y="1905327"/>
            <a:ext cx="5845492" cy="933767"/>
          </a:xfrm>
        </p:spPr>
        <p:txBody>
          <a:bodyPr anchor="b"/>
          <a:lstStyle>
            <a:lvl1pPr marL="0" indent="0">
              <a:buNone/>
              <a:defRPr sz="2424" b="1"/>
            </a:lvl1pPr>
            <a:lvl2pPr marL="461818" indent="0">
              <a:buNone/>
              <a:defRPr sz="2020" b="1"/>
            </a:lvl2pPr>
            <a:lvl3pPr marL="923635" indent="0">
              <a:buNone/>
              <a:defRPr sz="1818" b="1"/>
            </a:lvl3pPr>
            <a:lvl4pPr marL="1385453" indent="0">
              <a:buNone/>
              <a:defRPr sz="1616" b="1"/>
            </a:lvl4pPr>
            <a:lvl5pPr marL="1847271" indent="0">
              <a:buNone/>
              <a:defRPr sz="1616" b="1"/>
            </a:lvl5pPr>
            <a:lvl6pPr marL="2309089" indent="0">
              <a:buNone/>
              <a:defRPr sz="1616" b="1"/>
            </a:lvl6pPr>
            <a:lvl7pPr marL="2770906" indent="0">
              <a:buNone/>
              <a:defRPr sz="1616" b="1"/>
            </a:lvl7pPr>
            <a:lvl8pPr marL="3232724" indent="0">
              <a:buNone/>
              <a:defRPr sz="1616" b="1"/>
            </a:lvl8pPr>
            <a:lvl9pPr marL="3694542" indent="0">
              <a:buNone/>
              <a:defRPr sz="161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1761" y="2839085"/>
            <a:ext cx="584549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95162" y="1905327"/>
            <a:ext cx="5874280" cy="933767"/>
          </a:xfrm>
        </p:spPr>
        <p:txBody>
          <a:bodyPr anchor="b"/>
          <a:lstStyle>
            <a:lvl1pPr marL="0" indent="0">
              <a:buNone/>
              <a:defRPr sz="2424" b="1"/>
            </a:lvl1pPr>
            <a:lvl2pPr marL="461818" indent="0">
              <a:buNone/>
              <a:defRPr sz="2020" b="1"/>
            </a:lvl2pPr>
            <a:lvl3pPr marL="923635" indent="0">
              <a:buNone/>
              <a:defRPr sz="1818" b="1"/>
            </a:lvl3pPr>
            <a:lvl4pPr marL="1385453" indent="0">
              <a:buNone/>
              <a:defRPr sz="1616" b="1"/>
            </a:lvl4pPr>
            <a:lvl5pPr marL="1847271" indent="0">
              <a:buNone/>
              <a:defRPr sz="1616" b="1"/>
            </a:lvl5pPr>
            <a:lvl6pPr marL="2309089" indent="0">
              <a:buNone/>
              <a:defRPr sz="1616" b="1"/>
            </a:lvl6pPr>
            <a:lvl7pPr marL="2770906" indent="0">
              <a:buNone/>
              <a:defRPr sz="1616" b="1"/>
            </a:lvl7pPr>
            <a:lvl8pPr marL="3232724" indent="0">
              <a:buNone/>
              <a:defRPr sz="1616" b="1"/>
            </a:lvl8pPr>
            <a:lvl9pPr marL="3694542" indent="0">
              <a:buNone/>
              <a:defRPr sz="161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95162" y="2839085"/>
            <a:ext cx="587428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2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372" y="856092"/>
            <a:ext cx="8773128" cy="170016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176377" y="2612577"/>
            <a:ext cx="4240851" cy="4880564"/>
          </a:xfrm>
        </p:spPr>
        <p:txBody>
          <a:bodyPr lIns="45720" rIns="45720" bIns="45720">
            <a:normAutofit/>
          </a:bodyPr>
          <a:lstStyle>
            <a:lvl1pPr>
              <a:defRPr sz="1137"/>
            </a:lvl1pPr>
            <a:lvl2pPr>
              <a:defRPr sz="985"/>
            </a:lvl2pPr>
            <a:lvl3pPr>
              <a:defRPr sz="909"/>
            </a:lvl3pPr>
            <a:lvl4pPr>
              <a:defRPr sz="909"/>
            </a:lvl4pPr>
            <a:lvl5pPr>
              <a:defRPr sz="909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09150" y="2612577"/>
            <a:ext cx="4240851" cy="4880564"/>
          </a:xfrm>
        </p:spPr>
        <p:txBody>
          <a:bodyPr lIns="45720" rIns="45720" bIns="45720">
            <a:normAutofit/>
          </a:bodyPr>
          <a:lstStyle>
            <a:lvl1pPr>
              <a:defRPr sz="1137"/>
            </a:lvl1pPr>
            <a:lvl2pPr>
              <a:defRPr sz="985"/>
            </a:lvl2pPr>
            <a:lvl3pPr>
              <a:defRPr sz="909"/>
            </a:lvl3pPr>
            <a:lvl4pPr>
              <a:defRPr sz="909"/>
            </a:lvl4pPr>
            <a:lvl5pPr>
              <a:defRPr sz="909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16378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151" y="851596"/>
            <a:ext cx="12093855" cy="1543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092" y="2710960"/>
            <a:ext cx="2943149" cy="2943149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06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0097" y="5654794"/>
            <a:ext cx="2945236" cy="1257617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364" b="0" cap="all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9138" y="6346391"/>
            <a:ext cx="2587933" cy="413808"/>
          </a:xfrm>
        </p:spPr>
        <p:txBody>
          <a:bodyPr anchor="ctr">
            <a:noAutofit/>
          </a:bodyPr>
          <a:lstStyle>
            <a:lvl1pPr marL="0" indent="0" algn="ctr">
              <a:buNone/>
              <a:defRPr sz="106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86345" y="2711640"/>
            <a:ext cx="2943149" cy="2943149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06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85650" y="5655469"/>
            <a:ext cx="2945236" cy="1257617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364" b="0" cap="all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63953" y="6347066"/>
            <a:ext cx="2587933" cy="413808"/>
          </a:xfrm>
        </p:spPr>
        <p:txBody>
          <a:bodyPr anchor="ctr">
            <a:noAutofit/>
          </a:bodyPr>
          <a:lstStyle>
            <a:lvl1pPr marL="0" indent="0" algn="ctr">
              <a:buNone/>
              <a:defRPr sz="106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12595" y="2712313"/>
            <a:ext cx="2943149" cy="2943149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06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11203" y="5656145"/>
            <a:ext cx="2945236" cy="1257617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364" b="0" cap="all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0203" y="6347742"/>
            <a:ext cx="2587933" cy="413808"/>
          </a:xfrm>
        </p:spPr>
        <p:txBody>
          <a:bodyPr anchor="ctr">
            <a:noAutofit/>
          </a:bodyPr>
          <a:lstStyle>
            <a:lvl1pPr marL="0" indent="0" algn="ctr">
              <a:buNone/>
              <a:defRPr sz="106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238842" y="2712313"/>
            <a:ext cx="2943149" cy="2943149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06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36760" y="5656145"/>
            <a:ext cx="2945236" cy="1257617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364" b="0" cap="all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16450" y="6347742"/>
            <a:ext cx="2587933" cy="413808"/>
          </a:xfrm>
        </p:spPr>
        <p:txBody>
          <a:bodyPr anchor="ctr">
            <a:noAutofit/>
          </a:bodyPr>
          <a:lstStyle>
            <a:lvl1pPr marL="0" indent="0" algn="ctr">
              <a:buNone/>
              <a:defRPr sz="1061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5453640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ACC8A-FA13-47DD-9722-0749C5E70D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55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A6294E-B8C5-46E9-9E4C-E10E6AF11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858349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435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807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A94-CD46-C44F-8A53-8AA853BE1DF7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BA5E-A969-C44D-8E38-C70ED41C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7170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7DA993-9462-4064-B89B-BCEF27D4D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10196" y="3331758"/>
            <a:ext cx="4616571" cy="44406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3964" tIns="41982" rIns="83964" bIns="419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50000"/>
              </a:lnSpc>
            </a:pPr>
            <a:endParaRPr lang="en-US" sz="1285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931403-AA2F-415D-BC4C-E1168B62C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4322" y="3329078"/>
            <a:ext cx="4616571" cy="44433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3964" tIns="41982" rIns="83964" bIns="419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50000"/>
              </a:lnSpc>
            </a:pPr>
            <a:endParaRPr lang="en-US" sz="1285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9F801B-9725-432B-9CE8-6F353446E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043" y="3886203"/>
            <a:ext cx="3852615" cy="475315"/>
          </a:xfrm>
        </p:spPr>
        <p:txBody>
          <a:bodyPr vert="horz" lIns="0" tIns="45720" rIns="91440" bIns="45720" rtlCol="0" anchor="t">
            <a:noAutofit/>
          </a:bodyPr>
          <a:lstStyle>
            <a:lvl1pPr>
              <a:defRPr lang="en-US" sz="2204" b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918"/>
              </a:spcBef>
              <a:buFont typeface="Arial" panose="020B0604020202020204" pitchFamily="34" charset="0"/>
            </a:pPr>
            <a:r>
              <a:rPr lang="en-US"/>
              <a:t>Click to add text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86E48971-37C3-4BED-A53F-BBE4AE0A58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" y="1340"/>
            <a:ext cx="4592243" cy="3329078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36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7DB83E81-869F-4BAD-AEC6-B87F2B879A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043" y="4410399"/>
            <a:ext cx="3852615" cy="3114839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10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19801" indent="0">
              <a:lnSpc>
                <a:spcPct val="150000"/>
              </a:lnSpc>
              <a:spcBef>
                <a:spcPts val="1102"/>
              </a:spcBef>
              <a:buNone/>
              <a:defRPr sz="110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839602" indent="0">
              <a:lnSpc>
                <a:spcPct val="150000"/>
              </a:lnSpc>
              <a:spcBef>
                <a:spcPts val="1102"/>
              </a:spcBef>
              <a:buNone/>
              <a:defRPr sz="110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259403" indent="0">
              <a:lnSpc>
                <a:spcPct val="150000"/>
              </a:lnSpc>
              <a:spcBef>
                <a:spcPts val="1102"/>
              </a:spcBef>
              <a:buNone/>
              <a:defRPr sz="110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679204" indent="0">
              <a:lnSpc>
                <a:spcPct val="150000"/>
              </a:lnSpc>
              <a:spcBef>
                <a:spcPts val="1102"/>
              </a:spcBef>
              <a:buNone/>
              <a:defRPr sz="110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98F7F43-9F0A-4A12-909E-A0A45D5129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42377" y="10"/>
            <a:ext cx="3977794" cy="653143"/>
          </a:xfrm>
        </p:spPr>
        <p:txBody>
          <a:bodyPr lIns="0" anchor="b">
            <a:noAutofit/>
          </a:bodyPr>
          <a:lstStyle>
            <a:lvl1pPr marL="0" indent="0">
              <a:buNone/>
              <a:defRPr sz="2204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5331389-512C-445A-AAE9-512161E810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1941" y="653153"/>
            <a:ext cx="3977794" cy="3473689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102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19801" indent="0">
              <a:lnSpc>
                <a:spcPct val="150000"/>
              </a:lnSpc>
              <a:spcBef>
                <a:spcPts val="1102"/>
              </a:spcBef>
              <a:buNone/>
              <a:defRPr sz="1102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839602" indent="0">
              <a:lnSpc>
                <a:spcPct val="150000"/>
              </a:lnSpc>
              <a:spcBef>
                <a:spcPts val="1102"/>
              </a:spcBef>
              <a:buNone/>
              <a:defRPr sz="1102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259403" indent="0">
              <a:lnSpc>
                <a:spcPct val="150000"/>
              </a:lnSpc>
              <a:spcBef>
                <a:spcPts val="1102"/>
              </a:spcBef>
              <a:buNone/>
              <a:defRPr sz="1102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1679204" indent="0">
              <a:lnSpc>
                <a:spcPct val="150000"/>
              </a:lnSpc>
              <a:spcBef>
                <a:spcPts val="1102"/>
              </a:spcBef>
              <a:buNone/>
              <a:defRPr sz="1102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86D9E3AF-002F-496A-AE6E-5675F64592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0228" y="4471789"/>
            <a:ext cx="4599273" cy="330062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36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E35617C7-C13A-4F76-8C0C-AF5E38C622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09502" y="0"/>
            <a:ext cx="4608099" cy="3329078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36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77F65966-649A-4014-AAD1-3121592E2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1067" y="4350719"/>
            <a:ext cx="3966122" cy="311483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204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19801" indent="0">
              <a:lnSpc>
                <a:spcPct val="100000"/>
              </a:lnSpc>
              <a:buNone/>
              <a:defRPr sz="1285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839602" indent="0">
              <a:lnSpc>
                <a:spcPct val="100000"/>
              </a:lnSpc>
              <a:buNone/>
              <a:defRPr sz="1285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259403" indent="0">
              <a:lnSpc>
                <a:spcPct val="100000"/>
              </a:lnSpc>
              <a:buNone/>
              <a:defRPr sz="1285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679204" indent="0">
              <a:lnSpc>
                <a:spcPct val="100000"/>
              </a:lnSpc>
              <a:buNone/>
              <a:defRPr sz="1285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56875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0593F-2437-8293-4D54-C6C60E0A7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981" y="544830"/>
            <a:ext cx="11192256" cy="15372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F3125-11F3-FA50-2A1B-B120C184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65871-791B-F426-8C7C-844232045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DEE7A-0AD7-EE07-93E3-8E58BD94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01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43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sid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8A0F1A-22FB-45FF-80D6-4FE63A63E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291" y="0"/>
            <a:ext cx="4609163" cy="777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3964" tIns="41982" rIns="83964" bIns="419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50000"/>
              </a:lnSpc>
            </a:pPr>
            <a:endParaRPr lang="en-US" sz="128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01E5D2-6D16-41B9-8D95-C3831084A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13183" y="4713704"/>
            <a:ext cx="3969419" cy="1770169"/>
          </a:xfrm>
        </p:spPr>
        <p:txBody>
          <a:bodyPr vert="horz" anchor="b">
            <a:noAutofit/>
          </a:bodyPr>
          <a:lstStyle>
            <a:lvl1pPr algn="ctr">
              <a:lnSpc>
                <a:spcPct val="100000"/>
              </a:lnSpc>
              <a:defRPr sz="3673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1E1772A-8C1A-43F8-A297-A2A1C4961A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13183" y="6530874"/>
            <a:ext cx="3969419" cy="453005"/>
          </a:xfr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buNone/>
              <a:defRPr sz="1102" cap="all" spc="275" baseline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  <a:lvl2pPr marL="346336" indent="0" algn="ctr">
              <a:buNone/>
              <a:defRPr sz="1515"/>
            </a:lvl2pPr>
            <a:lvl3pPr marL="692672" indent="0" algn="ctr">
              <a:buNone/>
              <a:defRPr sz="1364"/>
            </a:lvl3pPr>
            <a:lvl4pPr marL="1039008" indent="0" algn="ctr">
              <a:buNone/>
              <a:defRPr sz="1212"/>
            </a:lvl4pPr>
            <a:lvl5pPr marL="1385343" indent="0" algn="ctr">
              <a:buNone/>
              <a:defRPr sz="1212"/>
            </a:lvl5pPr>
            <a:lvl6pPr marL="1731679" indent="0" algn="ctr">
              <a:buNone/>
              <a:defRPr sz="1212"/>
            </a:lvl6pPr>
            <a:lvl7pPr marL="2078015" indent="0" algn="ctr">
              <a:buNone/>
              <a:defRPr sz="1212"/>
            </a:lvl7pPr>
            <a:lvl8pPr marL="2424351" indent="0" algn="ctr">
              <a:buNone/>
              <a:defRPr sz="1212"/>
            </a:lvl8pPr>
            <a:lvl9pPr marL="2770687" indent="0" algn="ctr">
              <a:buNone/>
              <a:defRPr sz="1212"/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492751-E9EF-463C-8C1E-1AA3A9B1D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09164" y="3886200"/>
            <a:ext cx="4599273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5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55C91-4C63-7435-25A3-BB5C8713D9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4037" y="282112"/>
            <a:ext cx="3975614" cy="1663429"/>
          </a:xfrm>
        </p:spPr>
        <p:txBody>
          <a:bodyPr anchor="b">
            <a:noAutofit/>
          </a:bodyPr>
          <a:lstStyle>
            <a:lvl1pPr marL="0" indent="0">
              <a:buNone/>
              <a:defRPr sz="2204" b="0">
                <a:solidFill>
                  <a:schemeClr val="bg1"/>
                </a:solidFill>
                <a:latin typeface="+mj-lt"/>
              </a:defRPr>
            </a:lvl1pPr>
            <a:lvl2pPr marL="419801" indent="0">
              <a:buNone/>
              <a:defRPr>
                <a:solidFill>
                  <a:schemeClr val="bg1"/>
                </a:solidFill>
              </a:defRPr>
            </a:lvl2pPr>
            <a:lvl3pPr marL="839602" indent="0">
              <a:buNone/>
              <a:defRPr>
                <a:solidFill>
                  <a:schemeClr val="bg1"/>
                </a:solidFill>
              </a:defRPr>
            </a:lvl3pPr>
            <a:lvl4pPr marL="1259403" indent="0">
              <a:buNone/>
              <a:defRPr>
                <a:solidFill>
                  <a:schemeClr val="bg1"/>
                </a:solidFill>
              </a:defRPr>
            </a:lvl4pPr>
            <a:lvl5pPr marL="167920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86030C3-0988-4616-B1A6-DC729760D6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037" y="2044395"/>
            <a:ext cx="3975064" cy="480709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102"/>
              </a:spcBef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19801" indent="0">
              <a:lnSpc>
                <a:spcPct val="150000"/>
              </a:lnSpc>
              <a:spcBef>
                <a:spcPts val="1102"/>
              </a:spcBef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839602" indent="0">
              <a:lnSpc>
                <a:spcPct val="150000"/>
              </a:lnSpc>
              <a:spcBef>
                <a:spcPts val="1102"/>
              </a:spcBef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259403" indent="0">
              <a:lnSpc>
                <a:spcPct val="150000"/>
              </a:lnSpc>
              <a:spcBef>
                <a:spcPts val="1102"/>
              </a:spcBef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679204" indent="0">
              <a:lnSpc>
                <a:spcPct val="150000"/>
              </a:lnSpc>
              <a:spcBef>
                <a:spcPts val="1102"/>
              </a:spcBef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D023C27-C474-480F-BC7F-9C1AAFCAD9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05875" y="0"/>
            <a:ext cx="9211733" cy="44196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7622711-E5B3-A1BF-1F1D-7E5BD1EE63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2778" y="4521471"/>
            <a:ext cx="3981980" cy="670463"/>
          </a:xfrm>
        </p:spPr>
        <p:txBody>
          <a:bodyPr lIns="91440" anchor="ctr">
            <a:noAutofit/>
          </a:bodyPr>
          <a:lstStyle>
            <a:lvl1pPr marL="0" indent="0">
              <a:spcBef>
                <a:spcPts val="0"/>
              </a:spcBef>
              <a:buNone/>
              <a:defRPr sz="2204" b="0" cap="none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7651986-01F3-4697-A0D4-31F6A10983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3911" y="5216103"/>
            <a:ext cx="3975064" cy="1741653"/>
          </a:xfrm>
        </p:spPr>
        <p:txBody>
          <a:bodyPr>
            <a:normAutofit/>
          </a:bodyPr>
          <a:lstStyle>
            <a:lvl1pPr marL="0" indent="0">
              <a:buNone/>
              <a:defRPr sz="101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19801" indent="0">
              <a:buNone/>
              <a:defRPr sz="101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839602" indent="0">
              <a:buNone/>
              <a:defRPr sz="101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3pPr>
            <a:lvl4pPr marL="1259403" indent="0">
              <a:buNone/>
              <a:defRPr sz="101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4pPr>
            <a:lvl5pPr marL="1679204" indent="0">
              <a:buNone/>
              <a:defRPr sz="101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marL="0" marR="0" lvl="0" indent="0" algn="l" defTabSz="839602" rtl="0" eaLnBrk="1" fontAlgn="auto" latinLnBrk="0" hangingPunct="1">
              <a:lnSpc>
                <a:spcPct val="90000"/>
              </a:lnSpc>
              <a:spcBef>
                <a:spcPts val="91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109553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d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4B57A7-3A86-45DA-B5CA-AC7A481E3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610227" cy="44433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3964" tIns="41982" rIns="83964" bIns="419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285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F3BCA9-2C74-4567-9FB2-2CE1AC28A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07374" y="0"/>
            <a:ext cx="4610228" cy="44433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3964" tIns="41982" rIns="83964" bIns="419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285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D4C849E-DCC1-4757-BBBF-C69B4CD0B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045" y="89046"/>
            <a:ext cx="3932645" cy="759499"/>
          </a:xfrm>
        </p:spPr>
        <p:txBody>
          <a:bodyPr vert="horz" lIns="0" tIns="45720" rIns="91440" bIns="45720" rtlCol="0" anchor="ctr">
            <a:noAutofit/>
          </a:bodyPr>
          <a:lstStyle>
            <a:lvl1pPr>
              <a:defRPr lang="en-US" sz="2204" b="0" cap="none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7DB83E81-869F-4BAD-AEC6-B87F2B879A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036" y="848545"/>
            <a:ext cx="3935486" cy="3505751"/>
          </a:xfrm>
        </p:spPr>
        <p:txBody>
          <a:bodyPr lIns="9144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19801" indent="0">
              <a:lnSpc>
                <a:spcPct val="150000"/>
              </a:lnSpc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839602" indent="0">
              <a:lnSpc>
                <a:spcPct val="150000"/>
              </a:lnSpc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259403" indent="0">
              <a:lnSpc>
                <a:spcPct val="150000"/>
              </a:lnSpc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679204" indent="0">
              <a:lnSpc>
                <a:spcPct val="150000"/>
              </a:lnSpc>
              <a:buNone/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86E48971-37C3-4BED-A53F-BBE4AE0A58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43322"/>
            <a:ext cx="4599273" cy="3329078"/>
          </a:xfrm>
        </p:spPr>
        <p:txBody>
          <a:bodyPr>
            <a:normAutofit/>
          </a:bodyPr>
          <a:lstStyle>
            <a:lvl1pPr marL="0" indent="0" algn="ctr">
              <a:buNone/>
              <a:defRPr sz="1836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86D9E3AF-002F-496A-AE6E-5675F64592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0228" y="-1"/>
            <a:ext cx="4599273" cy="3300621"/>
          </a:xfrm>
        </p:spPr>
        <p:txBody>
          <a:bodyPr>
            <a:normAutofit/>
          </a:bodyPr>
          <a:lstStyle>
            <a:lvl1pPr marL="0" indent="0" algn="ctr">
              <a:buNone/>
              <a:defRPr sz="1836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6A9BD8AF-34CA-4F04-9A17-B45F6EB3AA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19906" y="3554730"/>
            <a:ext cx="3977792" cy="3989070"/>
          </a:xfrm>
        </p:spPr>
        <p:txBody>
          <a:bodyPr lIns="0" anchor="ctr">
            <a:normAutofit/>
          </a:bodyPr>
          <a:lstStyle>
            <a:lvl1pPr marL="0" indent="0">
              <a:lnSpc>
                <a:spcPct val="150000"/>
              </a:lnSpc>
              <a:buNone/>
              <a:defRPr sz="1836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marL="419801" indent="0">
              <a:lnSpc>
                <a:spcPct val="150000"/>
              </a:lnSpc>
              <a:buNone/>
              <a:defRPr sz="1836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839602" indent="0">
              <a:lnSpc>
                <a:spcPct val="150000"/>
              </a:lnSpc>
              <a:buNone/>
              <a:defRPr sz="1836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3pPr>
            <a:lvl4pPr marL="1259403" indent="0">
              <a:lnSpc>
                <a:spcPct val="150000"/>
              </a:lnSpc>
              <a:buNone/>
              <a:defRPr sz="1836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4pPr>
            <a:lvl5pPr marL="1679204" indent="0">
              <a:lnSpc>
                <a:spcPct val="150000"/>
              </a:lnSpc>
              <a:buNone/>
              <a:defRPr sz="1836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2390D74A-03BA-4C31-B59B-57CCDAF885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19176" y="89046"/>
            <a:ext cx="3981980" cy="670463"/>
          </a:xfrm>
        </p:spPr>
        <p:txBody>
          <a:bodyPr lIns="91440" anchor="ctr">
            <a:noAutofit/>
          </a:bodyPr>
          <a:lstStyle>
            <a:lvl1pPr marL="0" indent="0">
              <a:spcBef>
                <a:spcPts val="0"/>
              </a:spcBef>
              <a:buNone/>
              <a:defRPr sz="2204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add text 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50BE2EB5-0041-4D2D-A6AE-4DE92FEED8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1582" y="848545"/>
            <a:ext cx="3981980" cy="3505751"/>
          </a:xfrm>
        </p:spPr>
        <p:txBody>
          <a:bodyPr lIns="91440">
            <a:normAutofit/>
          </a:bodyPr>
          <a:lstStyle>
            <a:lvl1pPr>
              <a:lnSpc>
                <a:spcPct val="150000"/>
              </a:lnSpc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01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E35617C7-C13A-4F76-8C0C-AF5E38C622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18327" y="4443322"/>
            <a:ext cx="4599273" cy="3329078"/>
          </a:xfrm>
        </p:spPr>
        <p:txBody>
          <a:bodyPr>
            <a:normAutofit/>
          </a:bodyPr>
          <a:lstStyle>
            <a:lvl1pPr marL="0" indent="0" algn="ctr">
              <a:buNone/>
              <a:defRPr sz="1836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4445564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0657" y="1271269"/>
            <a:ext cx="10363200" cy="270594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Sabon Next LT" panose="020B0502040204020203" pitchFamily="2" charset="0"/>
              </a:rPr>
              <a:t>Click to edit Master title style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0657" y="4080519"/>
            <a:ext cx="10363200" cy="2777913"/>
          </a:xfrm>
        </p:spPr>
        <p:txBody>
          <a:bodyPr>
            <a:normAutofit/>
          </a:bodyPr>
          <a:lstStyle>
            <a:lvl1pPr marL="0" indent="0" algn="ctr">
              <a:buNone/>
              <a:defRPr sz="2121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321667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6" cy="1813560"/>
          </a:xfrm>
        </p:spPr>
        <p:txBody>
          <a:bodyPr anchor="b"/>
          <a:lstStyle>
            <a:lvl1pPr>
              <a:defRPr sz="323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282" y="1119083"/>
            <a:ext cx="6995160" cy="5523442"/>
          </a:xfrm>
        </p:spPr>
        <p:txBody>
          <a:bodyPr/>
          <a:lstStyle>
            <a:lvl1pPr>
              <a:defRPr sz="3232"/>
            </a:lvl1pPr>
            <a:lvl2pPr>
              <a:defRPr sz="2828"/>
            </a:lvl2pPr>
            <a:lvl3pPr>
              <a:defRPr sz="2424"/>
            </a:lvl3pPr>
            <a:lvl4pPr>
              <a:defRPr sz="2020"/>
            </a:lvl4pPr>
            <a:lvl5pPr>
              <a:defRPr sz="2020"/>
            </a:lvl5pPr>
            <a:lvl6pPr>
              <a:defRPr sz="2020"/>
            </a:lvl6pPr>
            <a:lvl7pPr>
              <a:defRPr sz="2020"/>
            </a:lvl7pPr>
            <a:lvl8pPr>
              <a:defRPr sz="2020"/>
            </a:lvl8pPr>
            <a:lvl9pPr>
              <a:defRPr sz="20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6" cy="4319800"/>
          </a:xfrm>
        </p:spPr>
        <p:txBody>
          <a:bodyPr/>
          <a:lstStyle>
            <a:lvl1pPr marL="0" indent="0">
              <a:buNone/>
              <a:defRPr sz="1616"/>
            </a:lvl1pPr>
            <a:lvl2pPr marL="461818" indent="0">
              <a:buNone/>
              <a:defRPr sz="1414"/>
            </a:lvl2pPr>
            <a:lvl3pPr marL="923635" indent="0">
              <a:buNone/>
              <a:defRPr sz="1212"/>
            </a:lvl3pPr>
            <a:lvl4pPr marL="1385453" indent="0">
              <a:buNone/>
              <a:defRPr sz="1010"/>
            </a:lvl4pPr>
            <a:lvl5pPr marL="1847271" indent="0">
              <a:buNone/>
              <a:defRPr sz="1010"/>
            </a:lvl5pPr>
            <a:lvl6pPr marL="2309089" indent="0">
              <a:buNone/>
              <a:defRPr sz="1010"/>
            </a:lvl6pPr>
            <a:lvl7pPr marL="2770906" indent="0">
              <a:buNone/>
              <a:defRPr sz="1010"/>
            </a:lvl7pPr>
            <a:lvl8pPr marL="3232724" indent="0">
              <a:buNone/>
              <a:defRPr sz="1010"/>
            </a:lvl8pPr>
            <a:lvl9pPr marL="3694542" indent="0">
              <a:buNone/>
              <a:defRPr sz="10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58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"/>
          <p:cNvSpPr txBox="1">
            <a:spLocks noGrp="1"/>
          </p:cNvSpPr>
          <p:nvPr>
            <p:ph type="title"/>
          </p:nvPr>
        </p:nvSpPr>
        <p:spPr>
          <a:xfrm>
            <a:off x="1088002" y="672493"/>
            <a:ext cx="11641600" cy="865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5" name="Google Shape;395;p4"/>
          <p:cNvSpPr txBox="1">
            <a:spLocks noGrp="1"/>
          </p:cNvSpPr>
          <p:nvPr>
            <p:ph type="body" idx="1"/>
          </p:nvPr>
        </p:nvSpPr>
        <p:spPr>
          <a:xfrm>
            <a:off x="1088002" y="2220701"/>
            <a:ext cx="11641600" cy="4698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61827" lvl="0" indent="-32071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23654" lvl="1" indent="-32071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85480" lvl="2" indent="-320713" rtl="0">
              <a:lnSpc>
                <a:spcPct val="115000"/>
              </a:lnSpc>
              <a:spcBef>
                <a:spcPts val="1616"/>
              </a:spcBef>
              <a:spcAft>
                <a:spcPts val="0"/>
              </a:spcAft>
              <a:buSzPts val="1400"/>
              <a:buChar char="■"/>
              <a:defRPr/>
            </a:lvl3pPr>
            <a:lvl4pPr marL="1847306" lvl="3" indent="-320713" rtl="0">
              <a:lnSpc>
                <a:spcPct val="115000"/>
              </a:lnSpc>
              <a:spcBef>
                <a:spcPts val="1616"/>
              </a:spcBef>
              <a:spcAft>
                <a:spcPts val="0"/>
              </a:spcAft>
              <a:buSzPts val="1400"/>
              <a:buChar char="●"/>
              <a:defRPr/>
            </a:lvl4pPr>
            <a:lvl5pPr marL="2309133" lvl="4" indent="-320713" rtl="0">
              <a:lnSpc>
                <a:spcPct val="115000"/>
              </a:lnSpc>
              <a:spcBef>
                <a:spcPts val="1616"/>
              </a:spcBef>
              <a:spcAft>
                <a:spcPts val="0"/>
              </a:spcAft>
              <a:buSzPts val="1400"/>
              <a:buChar char="○"/>
              <a:defRPr/>
            </a:lvl5pPr>
            <a:lvl6pPr marL="2770959" lvl="5" indent="-320713" rtl="0">
              <a:lnSpc>
                <a:spcPct val="115000"/>
              </a:lnSpc>
              <a:spcBef>
                <a:spcPts val="1616"/>
              </a:spcBef>
              <a:spcAft>
                <a:spcPts val="0"/>
              </a:spcAft>
              <a:buSzPts val="1400"/>
              <a:buChar char="■"/>
              <a:defRPr/>
            </a:lvl6pPr>
            <a:lvl7pPr marL="3232786" lvl="6" indent="-320713" rtl="0">
              <a:lnSpc>
                <a:spcPct val="115000"/>
              </a:lnSpc>
              <a:spcBef>
                <a:spcPts val="1616"/>
              </a:spcBef>
              <a:spcAft>
                <a:spcPts val="0"/>
              </a:spcAft>
              <a:buSzPts val="1400"/>
              <a:buChar char="●"/>
              <a:defRPr/>
            </a:lvl7pPr>
            <a:lvl8pPr marL="3694613" lvl="7" indent="-320713" rtl="0">
              <a:lnSpc>
                <a:spcPct val="115000"/>
              </a:lnSpc>
              <a:spcBef>
                <a:spcPts val="1616"/>
              </a:spcBef>
              <a:spcAft>
                <a:spcPts val="0"/>
              </a:spcAft>
              <a:buSzPts val="1400"/>
              <a:buChar char="○"/>
              <a:defRPr/>
            </a:lvl8pPr>
            <a:lvl9pPr marL="4156439" lvl="8" indent="-320713" rtl="0">
              <a:lnSpc>
                <a:spcPct val="115000"/>
              </a:lnSpc>
              <a:spcBef>
                <a:spcPts val="1616"/>
              </a:spcBef>
              <a:spcAft>
                <a:spcPts val="1616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457587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1" y="1272020"/>
            <a:ext cx="11744960" cy="2705947"/>
          </a:xfrm>
        </p:spPr>
        <p:txBody>
          <a:bodyPr anchor="b"/>
          <a:lstStyle>
            <a:lvl1pPr algn="ctr">
              <a:defRPr sz="606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1" y="4082310"/>
            <a:ext cx="10363200" cy="1876530"/>
          </a:xfrm>
        </p:spPr>
        <p:txBody>
          <a:bodyPr/>
          <a:lstStyle>
            <a:lvl1pPr marL="0" indent="0" algn="ctr">
              <a:buNone/>
              <a:defRPr sz="2424"/>
            </a:lvl1pPr>
            <a:lvl2pPr marL="461818" indent="0" algn="ctr">
              <a:buNone/>
              <a:defRPr sz="2020"/>
            </a:lvl2pPr>
            <a:lvl3pPr marL="923635" indent="0" algn="ctr">
              <a:buNone/>
              <a:defRPr sz="1818"/>
            </a:lvl3pPr>
            <a:lvl4pPr marL="1385453" indent="0" algn="ctr">
              <a:buNone/>
              <a:defRPr sz="1616"/>
            </a:lvl4pPr>
            <a:lvl5pPr marL="1847271" indent="0" algn="ctr">
              <a:buNone/>
              <a:defRPr sz="1616"/>
            </a:lvl5pPr>
            <a:lvl6pPr marL="2309089" indent="0" algn="ctr">
              <a:buNone/>
              <a:defRPr sz="1616"/>
            </a:lvl6pPr>
            <a:lvl7pPr marL="2770906" indent="0" algn="ctr">
              <a:buNone/>
              <a:defRPr sz="1616"/>
            </a:lvl7pPr>
            <a:lvl8pPr marL="3232724" indent="0" algn="ctr">
              <a:buNone/>
              <a:defRPr sz="1616"/>
            </a:lvl8pPr>
            <a:lvl9pPr marL="3694542" indent="0" algn="ctr">
              <a:buNone/>
              <a:defRPr sz="161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A94-CD46-C44F-8A53-8AA853BE1DF7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BA5E-A969-C44D-8E38-C70ED41C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6452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7"/>
          <p:cNvSpPr txBox="1">
            <a:spLocks noGrp="1"/>
          </p:cNvSpPr>
          <p:nvPr>
            <p:ph type="title"/>
          </p:nvPr>
        </p:nvSpPr>
        <p:spPr>
          <a:xfrm>
            <a:off x="1088008" y="672493"/>
            <a:ext cx="7036185" cy="865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67" name="Google Shape;867;p7"/>
          <p:cNvSpPr txBox="1">
            <a:spLocks noGrp="1"/>
          </p:cNvSpPr>
          <p:nvPr>
            <p:ph type="subTitle" idx="1"/>
          </p:nvPr>
        </p:nvSpPr>
        <p:spPr>
          <a:xfrm>
            <a:off x="1088008" y="2402639"/>
            <a:ext cx="7036185" cy="38225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16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16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16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16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16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16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16"/>
              </a:spcBef>
              <a:spcAft>
                <a:spcPts val="1616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8" name="Google Shape;868;p7"/>
          <p:cNvSpPr>
            <a:spLocks noGrp="1"/>
          </p:cNvSpPr>
          <p:nvPr>
            <p:ph type="pic" idx="2"/>
          </p:nvPr>
        </p:nvSpPr>
        <p:spPr>
          <a:xfrm>
            <a:off x="8398682" y="2370679"/>
            <a:ext cx="3886427" cy="3886427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345490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FFDD71"/>
            </a:gs>
            <a:gs pos="74000">
              <a:srgbClr val="EBA169"/>
            </a:gs>
            <a:gs pos="62604">
              <a:srgbClr val="EBA169"/>
            </a:gs>
            <a:gs pos="83000">
              <a:srgbClr val="F68D5E"/>
            </a:gs>
            <a:gs pos="91636">
              <a:srgbClr val="F68D5E"/>
            </a:gs>
            <a:gs pos="100000">
              <a:srgbClr val="E5540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8615E1-5D6D-48CF-AD07-8B84FA4FC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38" y="228610"/>
            <a:ext cx="13189525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7D790-2770-4A00-BC9B-FA42651B6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038" y="2363788"/>
            <a:ext cx="13189525" cy="518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320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6" r:id="rId10"/>
    <p:sldLayoutId id="2147484177" r:id="rId11"/>
    <p:sldLayoutId id="2147484178" r:id="rId12"/>
    <p:sldLayoutId id="2147484179" r:id="rId13"/>
    <p:sldLayoutId id="2147484181" r:id="rId14"/>
    <p:sldLayoutId id="2147484182" r:id="rId15"/>
    <p:sldLayoutId id="2147484400" r:id="rId16"/>
    <p:sldLayoutId id="2147484401" r:id="rId17"/>
    <p:sldLayoutId id="2147484402" r:id="rId18"/>
    <p:sldLayoutId id="2147484403" r:id="rId19"/>
    <p:sldLayoutId id="2147484404" r:id="rId20"/>
  </p:sldLayoutIdLst>
  <p:hf sldNum="0" hdr="0" ftr="0" dt="0"/>
  <p:txStyles>
    <p:titleStyle>
      <a:lvl1pPr algn="l" defTabSz="839602" rtl="0" eaLnBrk="1" latinLnBrk="0" hangingPunct="1">
        <a:lnSpc>
          <a:spcPct val="90000"/>
        </a:lnSpc>
        <a:spcBef>
          <a:spcPct val="0"/>
        </a:spcBef>
        <a:buNone/>
        <a:defRPr sz="404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09901" indent="-209901" algn="l" defTabSz="83960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25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9702" indent="-209901" algn="l" defTabSz="839602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20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49503" indent="-209901" algn="l" defTabSz="839602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3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469304" indent="-209901" algn="l" defTabSz="839602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5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89105" indent="-209901" algn="l" defTabSz="839602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5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08906" indent="-209901" algn="l" defTabSz="839602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6pPr>
      <a:lvl7pPr marL="2728707" indent="-209901" algn="l" defTabSz="839602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7pPr>
      <a:lvl8pPr marL="3148508" indent="-209901" algn="l" defTabSz="839602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8pPr>
      <a:lvl9pPr marL="3568309" indent="-209901" algn="l" defTabSz="839602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9602" rtl="0" eaLnBrk="1" latinLnBrk="0" hangingPunct="1">
        <a:defRPr sz="1653" kern="1200">
          <a:solidFill>
            <a:schemeClr val="tx1"/>
          </a:solidFill>
          <a:latin typeface="+mn-lt"/>
          <a:ea typeface="+mn-ea"/>
          <a:cs typeface="+mn-cs"/>
        </a:defRPr>
      </a:lvl1pPr>
      <a:lvl2pPr marL="419801" algn="l" defTabSz="839602" rtl="0" eaLnBrk="1" latinLnBrk="0" hangingPunct="1">
        <a:defRPr sz="1653" kern="1200">
          <a:solidFill>
            <a:schemeClr val="tx1"/>
          </a:solidFill>
          <a:latin typeface="+mn-lt"/>
          <a:ea typeface="+mn-ea"/>
          <a:cs typeface="+mn-cs"/>
        </a:defRPr>
      </a:lvl2pPr>
      <a:lvl3pPr marL="839602" algn="l" defTabSz="839602" rtl="0" eaLnBrk="1" latinLnBrk="0" hangingPunct="1"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259403" algn="l" defTabSz="839602" rtl="0" eaLnBrk="1" latinLnBrk="0" hangingPunct="1">
        <a:defRPr sz="1653" kern="1200">
          <a:solidFill>
            <a:schemeClr val="tx1"/>
          </a:solidFill>
          <a:latin typeface="+mn-lt"/>
          <a:ea typeface="+mn-ea"/>
          <a:cs typeface="+mn-cs"/>
        </a:defRPr>
      </a:lvl4pPr>
      <a:lvl5pPr marL="1679204" algn="l" defTabSz="839602" rtl="0" eaLnBrk="1" latinLnBrk="0" hangingPunct="1">
        <a:defRPr sz="1653" kern="1200">
          <a:solidFill>
            <a:schemeClr val="tx1"/>
          </a:solidFill>
          <a:latin typeface="+mn-lt"/>
          <a:ea typeface="+mn-ea"/>
          <a:cs typeface="+mn-cs"/>
        </a:defRPr>
      </a:lvl5pPr>
      <a:lvl6pPr marL="2099005" algn="l" defTabSz="839602" rtl="0" eaLnBrk="1" latinLnBrk="0" hangingPunct="1">
        <a:defRPr sz="1653" kern="1200">
          <a:solidFill>
            <a:schemeClr val="tx1"/>
          </a:solidFill>
          <a:latin typeface="+mn-lt"/>
          <a:ea typeface="+mn-ea"/>
          <a:cs typeface="+mn-cs"/>
        </a:defRPr>
      </a:lvl6pPr>
      <a:lvl7pPr marL="2518806" algn="l" defTabSz="839602" rtl="0" eaLnBrk="1" latinLnBrk="0" hangingPunct="1">
        <a:defRPr sz="1653" kern="1200">
          <a:solidFill>
            <a:schemeClr val="tx1"/>
          </a:solidFill>
          <a:latin typeface="+mn-lt"/>
          <a:ea typeface="+mn-ea"/>
          <a:cs typeface="+mn-cs"/>
        </a:defRPr>
      </a:lvl7pPr>
      <a:lvl8pPr marL="2938607" algn="l" defTabSz="839602" rtl="0" eaLnBrk="1" latinLnBrk="0" hangingPunct="1">
        <a:defRPr sz="1653" kern="1200">
          <a:solidFill>
            <a:schemeClr val="tx1"/>
          </a:solidFill>
          <a:latin typeface="+mn-lt"/>
          <a:ea typeface="+mn-ea"/>
          <a:cs typeface="+mn-cs"/>
        </a:defRPr>
      </a:lvl8pPr>
      <a:lvl9pPr marL="3358408" algn="l" defTabSz="839602" rtl="0" eaLnBrk="1" latinLnBrk="0" hangingPunct="1">
        <a:defRPr sz="16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160" userDrawn="1">
          <p15:clr>
            <a:srgbClr val="F26B43"/>
          </p15:clr>
        </p15:guide>
        <p15:guide id="3" pos="6319" userDrawn="1">
          <p15:clr>
            <a:srgbClr val="F26B43"/>
          </p15:clr>
        </p15:guide>
        <p15:guide id="4" pos="215" userDrawn="1">
          <p15:clr>
            <a:srgbClr val="5ACBF0"/>
          </p15:clr>
        </p15:guide>
        <p15:guide id="6" pos="9264" userDrawn="1">
          <p15:clr>
            <a:srgbClr val="5ACBF0"/>
          </p15:clr>
        </p15:guide>
        <p15:guide id="8" orient="horz" pos="144" userDrawn="1">
          <p15:clr>
            <a:srgbClr val="5ACBF0"/>
          </p15:clr>
        </p15:guide>
        <p15:guide id="9" orient="horz" pos="4752" userDrawn="1">
          <p15:clr>
            <a:srgbClr val="5ACBF0"/>
          </p15:clr>
        </p15:guide>
        <p15:guide id="10" pos="2944" userDrawn="1">
          <p15:clr>
            <a:srgbClr val="5ACBF0"/>
          </p15:clr>
        </p15:guide>
        <p15:guide id="11" pos="3375" userDrawn="1">
          <p15:clr>
            <a:srgbClr val="5ACBF0"/>
          </p15:clr>
        </p15:guide>
        <p15:guide id="12" pos="6104" userDrawn="1">
          <p15:clr>
            <a:srgbClr val="5ACBF0"/>
          </p15:clr>
        </p15:guide>
        <p15:guide id="13" pos="6535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8.png"/><Relationship Id="rId18" Type="http://schemas.openxmlformats.org/officeDocument/2006/relationships/image" Target="../media/image22.png"/><Relationship Id="rId3" Type="http://schemas.openxmlformats.org/officeDocument/2006/relationships/image" Target="../media/image36.jpeg"/><Relationship Id="rId21" Type="http://schemas.microsoft.com/office/2007/relationships/hdphoto" Target="../media/hdphoto12.wdp"/><Relationship Id="rId7" Type="http://schemas.openxmlformats.org/officeDocument/2006/relationships/image" Target="../media/image17.png"/><Relationship Id="rId12" Type="http://schemas.microsoft.com/office/2007/relationships/hdphoto" Target="../media/hdphoto10.wdp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6" Type="http://schemas.microsoft.com/office/2007/relationships/hdphoto" Target="../media/hdphoto6.wdp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jpeg"/><Relationship Id="rId11" Type="http://schemas.openxmlformats.org/officeDocument/2006/relationships/image" Target="../media/image37.png"/><Relationship Id="rId24" Type="http://schemas.microsoft.com/office/2007/relationships/hdphoto" Target="../media/hdphoto13.wdp"/><Relationship Id="rId5" Type="http://schemas.microsoft.com/office/2007/relationships/hdphoto" Target="../media/hdphoto2.wdp"/><Relationship Id="rId15" Type="http://schemas.openxmlformats.org/officeDocument/2006/relationships/image" Target="../media/image21.png"/><Relationship Id="rId23" Type="http://schemas.openxmlformats.org/officeDocument/2006/relationships/image" Target="../media/image41.png"/><Relationship Id="rId10" Type="http://schemas.microsoft.com/office/2007/relationships/hdphoto" Target="../media/hdphoto4.wdp"/><Relationship Id="rId19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microsoft.com/office/2007/relationships/hdphoto" Target="../media/hdphoto11.wdp"/><Relationship Id="rId22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0.wdp"/><Relationship Id="rId18" Type="http://schemas.openxmlformats.org/officeDocument/2006/relationships/image" Target="../media/image24.png"/><Relationship Id="rId3" Type="http://schemas.openxmlformats.org/officeDocument/2006/relationships/image" Target="../media/image36.jpeg"/><Relationship Id="rId21" Type="http://schemas.openxmlformats.org/officeDocument/2006/relationships/image" Target="../media/image39.png"/><Relationship Id="rId7" Type="http://schemas.microsoft.com/office/2007/relationships/hdphoto" Target="../media/hdphoto4.wdp"/><Relationship Id="rId12" Type="http://schemas.openxmlformats.org/officeDocument/2006/relationships/image" Target="../media/image37.png"/><Relationship Id="rId17" Type="http://schemas.microsoft.com/office/2007/relationships/hdphoto" Target="../media/hdphoto6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44.png"/><Relationship Id="rId5" Type="http://schemas.microsoft.com/office/2007/relationships/hdphoto" Target="../media/hdphoto3.wdp"/><Relationship Id="rId15" Type="http://schemas.microsoft.com/office/2007/relationships/hdphoto" Target="../media/hdphoto11.wdp"/><Relationship Id="rId23" Type="http://schemas.openxmlformats.org/officeDocument/2006/relationships/image" Target="../media/image45.png"/><Relationship Id="rId10" Type="http://schemas.microsoft.com/office/2007/relationships/hdphoto" Target="../media/hdphoto14.wdp"/><Relationship Id="rId19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43.png"/><Relationship Id="rId14" Type="http://schemas.openxmlformats.org/officeDocument/2006/relationships/image" Target="../media/image38.png"/><Relationship Id="rId22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2.svg"/><Relationship Id="rId4" Type="http://schemas.openxmlformats.org/officeDocument/2006/relationships/image" Target="../media/image47.sv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2.svg"/><Relationship Id="rId4" Type="http://schemas.openxmlformats.org/officeDocument/2006/relationships/image" Target="../media/image47.sv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2.svg"/><Relationship Id="rId4" Type="http://schemas.openxmlformats.org/officeDocument/2006/relationships/image" Target="../media/image47.sv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clipartkey.com/view/moRmx_clip-art-red-checkmark-red-check-mark/" TargetMode="External"/><Relationship Id="rId5" Type="http://schemas.microsoft.com/office/2007/relationships/hdphoto" Target="../media/hdphoto17.wdp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74.png"/><Relationship Id="rId5" Type="http://schemas.openxmlformats.org/officeDocument/2006/relationships/image" Target="../media/image16.png"/><Relationship Id="rId10" Type="http://schemas.microsoft.com/office/2007/relationships/hdphoto" Target="../media/hdphoto19.wdp"/><Relationship Id="rId4" Type="http://schemas.openxmlformats.org/officeDocument/2006/relationships/image" Target="../media/image71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69.png"/><Relationship Id="rId4" Type="http://schemas.openxmlformats.org/officeDocument/2006/relationships/image" Target="../media/image75.emf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16.png"/><Relationship Id="rId18" Type="http://schemas.openxmlformats.org/officeDocument/2006/relationships/image" Target="../media/image73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80.png"/><Relationship Id="rId12" Type="http://schemas.openxmlformats.org/officeDocument/2006/relationships/image" Target="../media/image71.png"/><Relationship Id="rId17" Type="http://schemas.microsoft.com/office/2007/relationships/hdphoto" Target="../media/hdphoto18.wdp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1" Type="http://schemas.openxmlformats.org/officeDocument/2006/relationships/tags" Target="../tags/tag1.xml"/><Relationship Id="rId6" Type="http://schemas.microsoft.com/office/2007/relationships/hdphoto" Target="../media/hdphoto20.wdp"/><Relationship Id="rId11" Type="http://schemas.openxmlformats.org/officeDocument/2006/relationships/image" Target="../media/image70.png"/><Relationship Id="rId5" Type="http://schemas.openxmlformats.org/officeDocument/2006/relationships/image" Target="../media/image79.png"/><Relationship Id="rId15" Type="http://schemas.openxmlformats.org/officeDocument/2006/relationships/image" Target="../media/image19.jpeg"/><Relationship Id="rId10" Type="http://schemas.microsoft.com/office/2007/relationships/hdphoto" Target="../media/hdphoto22.wdp"/><Relationship Id="rId19" Type="http://schemas.microsoft.com/office/2007/relationships/hdphoto" Target="../media/hdphoto19.wdp"/><Relationship Id="rId4" Type="http://schemas.openxmlformats.org/officeDocument/2006/relationships/image" Target="../media/image78.png"/><Relationship Id="rId9" Type="http://schemas.openxmlformats.org/officeDocument/2006/relationships/image" Target="../media/image81.png"/><Relationship Id="rId1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5" Type="http://schemas.microsoft.com/office/2007/relationships/hdphoto" Target="../media/hdphoto6.wdp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18" Type="http://schemas.openxmlformats.org/officeDocument/2006/relationships/hyperlink" Target="https://www.pinclipart.com/downpngs/Thmiho_orange-fruit-clipart-orane-orange-fruit-orange-silhouette/" TargetMode="External"/><Relationship Id="rId26" Type="http://schemas.openxmlformats.org/officeDocument/2006/relationships/hyperlink" Target="https://www.pinterest.com/pin/99360735516197748/" TargetMode="External"/><Relationship Id="rId3" Type="http://schemas.openxmlformats.org/officeDocument/2006/relationships/image" Target="../media/image36.jpeg"/><Relationship Id="rId21" Type="http://schemas.openxmlformats.org/officeDocument/2006/relationships/image" Target="../media/image92.png"/><Relationship Id="rId34" Type="http://schemas.microsoft.com/office/2007/relationships/hdphoto" Target="../media/hdphoto33.wdp"/><Relationship Id="rId7" Type="http://schemas.microsoft.com/office/2007/relationships/hdphoto" Target="../media/hdphoto3.wdp"/><Relationship Id="rId12" Type="http://schemas.openxmlformats.org/officeDocument/2006/relationships/hyperlink" Target="https://www.martinsgroceriestogo.com/shop/produce/bunny_luv_organic_peeled_baby_carrots_1_lb_bag/p/23508" TargetMode="External"/><Relationship Id="rId17" Type="http://schemas.microsoft.com/office/2007/relationships/hdphoto" Target="../media/hdphoto27.wdp"/><Relationship Id="rId25" Type="http://schemas.microsoft.com/office/2007/relationships/hdphoto" Target="../media/hdphoto30.wdp"/><Relationship Id="rId33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90.png"/><Relationship Id="rId20" Type="http://schemas.microsoft.com/office/2007/relationships/hdphoto" Target="../media/hdphoto28.wdp"/><Relationship Id="rId29" Type="http://schemas.openxmlformats.org/officeDocument/2006/relationships/hyperlink" Target="https://www.istockphoto.com/illustrations/pizza-slice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11" Type="http://schemas.microsoft.com/office/2007/relationships/hdphoto" Target="../media/hdphoto25.wdp"/><Relationship Id="rId24" Type="http://schemas.openxmlformats.org/officeDocument/2006/relationships/image" Target="../media/image94.png"/><Relationship Id="rId32" Type="http://schemas.openxmlformats.org/officeDocument/2006/relationships/hyperlink" Target="https://clipground.com/chocolate-milk-carton-clipart.html" TargetMode="External"/><Relationship Id="rId5" Type="http://schemas.microsoft.com/office/2007/relationships/hdphoto" Target="../media/hdphoto24.wdp"/><Relationship Id="rId15" Type="http://schemas.openxmlformats.org/officeDocument/2006/relationships/hyperlink" Target="https://www.publicdomainpictures.net/view-image.php?image=36771&amp;picture=red-apple" TargetMode="External"/><Relationship Id="rId23" Type="http://schemas.microsoft.com/office/2007/relationships/hdphoto" Target="../media/hdphoto29.wdp"/><Relationship Id="rId28" Type="http://schemas.microsoft.com/office/2007/relationships/hdphoto" Target="../media/hdphoto31.wdp"/><Relationship Id="rId10" Type="http://schemas.openxmlformats.org/officeDocument/2006/relationships/image" Target="../media/image88.png"/><Relationship Id="rId19" Type="http://schemas.openxmlformats.org/officeDocument/2006/relationships/image" Target="../media/image91.png"/><Relationship Id="rId31" Type="http://schemas.microsoft.com/office/2007/relationships/hdphoto" Target="../media/hdphoto32.wdp"/><Relationship Id="rId4" Type="http://schemas.openxmlformats.org/officeDocument/2006/relationships/image" Target="../media/image87.png"/><Relationship Id="rId9" Type="http://schemas.microsoft.com/office/2007/relationships/hdphoto" Target="../media/hdphoto4.wdp"/><Relationship Id="rId14" Type="http://schemas.microsoft.com/office/2007/relationships/hdphoto" Target="../media/hdphoto26.wdp"/><Relationship Id="rId22" Type="http://schemas.openxmlformats.org/officeDocument/2006/relationships/image" Target="../media/image93.png"/><Relationship Id="rId27" Type="http://schemas.openxmlformats.org/officeDocument/2006/relationships/image" Target="../media/image95.png"/><Relationship Id="rId30" Type="http://schemas.openxmlformats.org/officeDocument/2006/relationships/image" Target="../media/image96.png"/><Relationship Id="rId35" Type="http://schemas.openxmlformats.org/officeDocument/2006/relationships/image" Target="../media/image98.png"/><Relationship Id="rId8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16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35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6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37.wdp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1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1.xml"/><Relationship Id="rId5" Type="http://schemas.openxmlformats.org/officeDocument/2006/relationships/image" Target="../media/image112.png"/><Relationship Id="rId10" Type="http://schemas.microsoft.com/office/2007/relationships/diagramDrawing" Target="../diagrams/drawing1.xml"/><Relationship Id="rId4" Type="http://schemas.microsoft.com/office/2007/relationships/hdphoto" Target="../media/hdphoto38.wdp"/><Relationship Id="rId9" Type="http://schemas.openxmlformats.org/officeDocument/2006/relationships/diagramColors" Target="../diagrams/colors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5.png"/><Relationship Id="rId5" Type="http://schemas.openxmlformats.org/officeDocument/2006/relationships/image" Target="../media/image114.emf"/><Relationship Id="rId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hyperlink" Target="mailto:mycafelarefund@lausd.net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microsoft.com/office/2007/relationships/hdphoto" Target="../media/hdphoto8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2.wdp"/><Relationship Id="rId15" Type="http://schemas.openxmlformats.org/officeDocument/2006/relationships/image" Target="../media/image22.png"/><Relationship Id="rId23" Type="http://schemas.microsoft.com/office/2007/relationships/hdphoto" Target="../media/hdphoto9.wdp"/><Relationship Id="rId10" Type="http://schemas.openxmlformats.org/officeDocument/2006/relationships/image" Target="../media/image19.jpeg"/><Relationship Id="rId19" Type="http://schemas.microsoft.com/office/2007/relationships/hdphoto" Target="../media/hdphoto7.wdp"/><Relationship Id="rId4" Type="http://schemas.openxmlformats.org/officeDocument/2006/relationships/image" Target="../media/image16.png"/><Relationship Id="rId9" Type="http://schemas.microsoft.com/office/2007/relationships/hdphoto" Target="../media/hdphoto4.wdp"/><Relationship Id="rId14" Type="http://schemas.microsoft.com/office/2007/relationships/hdphoto" Target="../media/hdphoto6.wdp"/><Relationship Id="rId2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8.png"/><Relationship Id="rId7" Type="http://schemas.openxmlformats.org/officeDocument/2006/relationships/image" Target="../media/image2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1.bin"/><Relationship Id="rId5" Type="http://schemas.microsoft.com/office/2007/relationships/hdphoto" Target="../media/hdphoto9.wdp"/><Relationship Id="rId4" Type="http://schemas.openxmlformats.org/officeDocument/2006/relationships/image" Target="../media/image27.png"/><Relationship Id="rId9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8ED9DF-D592-504E-FEB4-BB05557ACBB5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2022F-1436-49C5-9347-FDDDF4EE8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9697" y="3163617"/>
            <a:ext cx="8882025" cy="767354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85000"/>
              </a:lnSpc>
            </a:pPr>
            <a:r>
              <a:rPr lang="en-US" sz="4800" b="1" cap="all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Counting &amp; Claiming</a:t>
            </a:r>
          </a:p>
        </p:txBody>
      </p:sp>
      <p:pic>
        <p:nvPicPr>
          <p:cNvPr id="4" name="Picture 4" descr="Image preview">
            <a:extLst>
              <a:ext uri="{FF2B5EF4-FFF2-40B4-BE49-F238E27FC236}">
                <a16:creationId xmlns:a16="http://schemas.microsoft.com/office/drawing/2014/main" id="{3419D63B-9DE9-0125-CE2D-45E08DE3C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0" t="-2435" r="-1350" b="2435"/>
          <a:stretch/>
        </p:blipFill>
        <p:spPr bwMode="auto">
          <a:xfrm>
            <a:off x="4489052" y="1573866"/>
            <a:ext cx="4763296" cy="79526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441D51-2BC6-9680-F256-33EB7EC7FDFD}"/>
              </a:ext>
            </a:extLst>
          </p:cNvPr>
          <p:cNvSpPr txBox="1"/>
          <p:nvPr/>
        </p:nvSpPr>
        <p:spPr>
          <a:xfrm>
            <a:off x="10665391" y="7280603"/>
            <a:ext cx="646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3.21.2025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BE4AC5-C58A-FE36-50CB-6BF4E1A5C8B6}"/>
              </a:ext>
            </a:extLst>
          </p:cNvPr>
          <p:cNvSpPr/>
          <p:nvPr/>
        </p:nvSpPr>
        <p:spPr>
          <a:xfrm>
            <a:off x="419012" y="4334933"/>
            <a:ext cx="12979576" cy="3229761"/>
          </a:xfrm>
          <a:prstGeom prst="rect">
            <a:avLst/>
          </a:prstGeom>
          <a:solidFill>
            <a:srgbClr val="E65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6C232-3134-4C4E-8119-3B970E1C38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4858" y="5563279"/>
            <a:ext cx="6642110" cy="62751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400"/>
              </a:spcBef>
            </a:pPr>
            <a:r>
              <a:rPr lang="en-US" sz="3200" b="1" dirty="0">
                <a:solidFill>
                  <a:srgbClr val="FFFFFF"/>
                </a:solidFill>
              </a:rPr>
              <a:t>2025 – 2026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F79FC0-DF59-D54D-F114-321814C21F48}"/>
              </a:ext>
            </a:extLst>
          </p:cNvPr>
          <p:cNvCxnSpPr>
            <a:cxnSpLocks/>
          </p:cNvCxnSpPr>
          <p:nvPr/>
        </p:nvCxnSpPr>
        <p:spPr>
          <a:xfrm>
            <a:off x="3314594" y="6248400"/>
            <a:ext cx="7188413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61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E20E7-64F5-78AA-083E-1C156BEF0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784C60-016B-9683-252A-0FDFB68E1B0E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B79EBD-4FA0-DAA7-02DB-5F84C356B8F0}"/>
              </a:ext>
            </a:extLst>
          </p:cNvPr>
          <p:cNvSpPr txBox="1"/>
          <p:nvPr/>
        </p:nvSpPr>
        <p:spPr>
          <a:xfrm>
            <a:off x="1854092" y="466967"/>
            <a:ext cx="10123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HIGH SCHOOL </a:t>
            </a:r>
          </a:p>
          <a:p>
            <a:pPr algn="ctr"/>
            <a:r>
              <a:rPr lang="en-US" sz="40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MEDIUM OF EXCHANGE BREAKFAST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A7606-FD7B-2A02-C9F3-20FCD3B0784B}"/>
              </a:ext>
            </a:extLst>
          </p:cNvPr>
          <p:cNvSpPr txBox="1"/>
          <p:nvPr/>
        </p:nvSpPr>
        <p:spPr>
          <a:xfrm>
            <a:off x="1343377" y="1887311"/>
            <a:ext cx="11680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5"/>
              </a:spcBef>
            </a:pP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the grace period* from </a:t>
            </a:r>
            <a:r>
              <a:rPr lang="en-US" sz="32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August 14</a:t>
            </a:r>
            <a:r>
              <a:rPr lang="en-US" sz="3200" b="1" baseline="300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through September 12</a:t>
            </a:r>
            <a:r>
              <a:rPr lang="en-US" sz="3200" b="1" baseline="300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breakfast meal counts are claimed according to the following counting and claiming method.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880F73-76D5-E8CE-B2D5-DD82056E3EB4}"/>
              </a:ext>
            </a:extLst>
          </p:cNvPr>
          <p:cNvGrpSpPr/>
          <p:nvPr/>
        </p:nvGrpSpPr>
        <p:grpSpPr>
          <a:xfrm>
            <a:off x="3003772" y="3964325"/>
            <a:ext cx="4025455" cy="1193251"/>
            <a:chOff x="-4032737" y="3167541"/>
            <a:chExt cx="5333922" cy="1384995"/>
          </a:xfrm>
          <a:solidFill>
            <a:srgbClr val="E85E19"/>
          </a:solidFill>
        </p:grpSpPr>
        <p:sp>
          <p:nvSpPr>
            <p:cNvPr id="12" name="Ribbon: Curved and Tilted Up 11">
              <a:extLst>
                <a:ext uri="{FF2B5EF4-FFF2-40B4-BE49-F238E27FC236}">
                  <a16:creationId xmlns:a16="http://schemas.microsoft.com/office/drawing/2014/main" id="{E3CF4885-750D-9969-4AC0-99A9D0389AAB}"/>
                </a:ext>
              </a:extLst>
            </p:cNvPr>
            <p:cNvSpPr/>
            <p:nvPr/>
          </p:nvSpPr>
          <p:spPr>
            <a:xfrm>
              <a:off x="-4032737" y="3167541"/>
              <a:ext cx="5333922" cy="1384995"/>
            </a:xfrm>
            <a:prstGeom prst="ellipseRibbon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515E3D-3478-2DD7-BF0A-0488D2360460}"/>
                </a:ext>
              </a:extLst>
            </p:cNvPr>
            <p:cNvSpPr txBox="1"/>
            <p:nvPr/>
          </p:nvSpPr>
          <p:spPr>
            <a:xfrm>
              <a:off x="-2690127" y="3283315"/>
              <a:ext cx="2578591" cy="911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Sabon Next LT" panose="02000500000000000000" pitchFamily="2" charset="0"/>
                  <a:cs typeface="Sabon Next LT" panose="02000500000000000000" pitchFamily="2" charset="0"/>
                </a:rPr>
                <a:t>GRACE PERIOD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9121956-E7A9-3668-7BD5-4A5F0BD6C74E}"/>
              </a:ext>
            </a:extLst>
          </p:cNvPr>
          <p:cNvSpPr txBox="1"/>
          <p:nvPr/>
        </p:nvSpPr>
        <p:spPr>
          <a:xfrm>
            <a:off x="2679700" y="5201667"/>
            <a:ext cx="467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5"/>
              </a:spcBef>
            </a:pP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*Counting and claiming will change after the grace period ends.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8236ED-E357-AC50-C7F0-A2B814285B02}"/>
              </a:ext>
            </a:extLst>
          </p:cNvPr>
          <p:cNvGrpSpPr/>
          <p:nvPr/>
        </p:nvGrpSpPr>
        <p:grpSpPr>
          <a:xfrm>
            <a:off x="8104037" y="3447516"/>
            <a:ext cx="3728651" cy="3718032"/>
            <a:chOff x="2752587" y="3345915"/>
            <a:chExt cx="3728651" cy="371803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91AB55E-3F3A-B39C-BBBF-D9D9016C27ED}"/>
                </a:ext>
              </a:extLst>
            </p:cNvPr>
            <p:cNvSpPr/>
            <p:nvPr/>
          </p:nvSpPr>
          <p:spPr>
            <a:xfrm>
              <a:off x="2752587" y="3345915"/>
              <a:ext cx="3728651" cy="3718032"/>
            </a:xfrm>
            <a:prstGeom prst="rect">
              <a:avLst/>
            </a:prstGeom>
            <a:solidFill>
              <a:srgbClr val="E85E1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>
                <a:highlight>
                  <a:srgbClr val="FFFF00"/>
                </a:highlight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FE1E265-532C-5BBB-83E3-814CBEEF7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4248" y="5826962"/>
              <a:ext cx="1431429" cy="11923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62ECFC-B364-C3AF-6375-76E640436D99}"/>
                </a:ext>
              </a:extLst>
            </p:cNvPr>
            <p:cNvSpPr txBox="1"/>
            <p:nvPr/>
          </p:nvSpPr>
          <p:spPr>
            <a:xfrm>
              <a:off x="2792411" y="3397237"/>
              <a:ext cx="3649002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Cafeteria Service and Mobile Cart</a:t>
              </a:r>
            </a:p>
            <a:p>
              <a:endParaRPr lang="en-US" sz="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4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Students say their first and last name and press “9” and “ENTER” on the pin pad to claim meal.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538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E4872-889D-50E8-EDDA-1BE8C0F5F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7398B1-BC2A-4E7A-D67C-FA7A81FCE096}"/>
              </a:ext>
            </a:extLst>
          </p:cNvPr>
          <p:cNvSpPr/>
          <p:nvPr/>
        </p:nvSpPr>
        <p:spPr>
          <a:xfrm>
            <a:off x="435713" y="252476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08C87-A146-FE41-2D31-C67CB1D24670}"/>
              </a:ext>
            </a:extLst>
          </p:cNvPr>
          <p:cNvSpPr txBox="1"/>
          <p:nvPr/>
        </p:nvSpPr>
        <p:spPr>
          <a:xfrm>
            <a:off x="0" y="496501"/>
            <a:ext cx="1381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HIGH SCHOOL SITE PIN NOTIFICATIONS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A6EDA4D-9E63-5598-AC06-1286391EB2B4}"/>
              </a:ext>
            </a:extLst>
          </p:cNvPr>
          <p:cNvGrpSpPr/>
          <p:nvPr/>
        </p:nvGrpSpPr>
        <p:grpSpPr>
          <a:xfrm>
            <a:off x="8343641" y="4092497"/>
            <a:ext cx="4190341" cy="2928541"/>
            <a:chOff x="4618568" y="3527510"/>
            <a:chExt cx="5077796" cy="379178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05A9517-B61C-0059-45F5-F592CBD90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256" r="58565"/>
            <a:stretch/>
          </p:blipFill>
          <p:spPr>
            <a:xfrm>
              <a:off x="4618568" y="3527510"/>
              <a:ext cx="2408236" cy="379178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394BB8D-C015-AFB4-7F0D-951556A89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6934" t="2366" r="6609"/>
            <a:stretch/>
          </p:blipFill>
          <p:spPr>
            <a:xfrm>
              <a:off x="7288126" y="3527510"/>
              <a:ext cx="2408238" cy="3775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24DA372-AFD4-45C9-AFB0-A9A1B7EA560E}"/>
              </a:ext>
            </a:extLst>
          </p:cNvPr>
          <p:cNvSpPr txBox="1"/>
          <p:nvPr/>
        </p:nvSpPr>
        <p:spPr>
          <a:xfrm>
            <a:off x="2091680" y="4450865"/>
            <a:ext cx="5849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5"/>
              </a:spcBef>
            </a:pP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</a:t>
            </a:r>
            <a:r>
              <a:rPr lang="en-US" sz="32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15</a:t>
            </a:r>
            <a:r>
              <a:rPr lang="en-US" sz="3200" b="1" baseline="300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</a:t>
            </a: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 a </a:t>
            </a: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PIN or scan a student ID to move through the line faster and enjoy a delicious meal at no cost!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93816-926F-B16A-4E47-71D665F60284}"/>
              </a:ext>
            </a:extLst>
          </p:cNvPr>
          <p:cNvSpPr txBox="1"/>
          <p:nvPr/>
        </p:nvSpPr>
        <p:spPr>
          <a:xfrm>
            <a:off x="1182030" y="1480836"/>
            <a:ext cx="11675326" cy="284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  <a:spcBef>
                <a:spcPts val="455"/>
              </a:spcBef>
            </a:pPr>
            <a:r>
              <a:rPr lang="en-US" sz="36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Monday, September 8, 2025 </a:t>
            </a:r>
          </a:p>
          <a:p>
            <a:pPr marL="640080" indent="-274320">
              <a:lnSpc>
                <a:spcPts val="3800"/>
              </a:lnSpc>
              <a:spcBef>
                <a:spcPts val="455"/>
              </a:spcBef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FSM will print</a:t>
            </a:r>
            <a:r>
              <a:rPr lang="en-US" sz="3600" i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Newton Barcode Letter Notifications</a:t>
            </a:r>
          </a:p>
          <a:p>
            <a:pPr marL="457200" indent="-457200">
              <a:spcBef>
                <a:spcPts val="455"/>
              </a:spcBef>
              <a:buClr>
                <a:srgbClr val="E5540B"/>
              </a:buClr>
              <a:buFont typeface="Arial" panose="020B0604020202020204" pitchFamily="34" charset="0"/>
              <a:buChar char="•"/>
            </a:pPr>
            <a:endParaRPr lang="en-US" sz="400" dirty="0">
              <a:solidFill>
                <a:srgbClr val="E5540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800"/>
              </a:lnSpc>
              <a:spcBef>
                <a:spcPts val="455"/>
              </a:spcBef>
            </a:pPr>
            <a:r>
              <a:rPr lang="en-US" sz="36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Tuesday, September 9, 2025</a:t>
            </a:r>
            <a:endParaRPr lang="en-US" sz="400" b="1" dirty="0">
              <a:solidFill>
                <a:srgbClr val="E5540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0080" indent="-274320">
              <a:lnSpc>
                <a:spcPts val="3800"/>
              </a:lnSpc>
              <a:spcBef>
                <a:spcPts val="455"/>
              </a:spcBef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FSM will distribute </a:t>
            </a:r>
            <a:r>
              <a:rPr lang="en-US" sz="3600" i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Newton Barcode Letter Notifications </a:t>
            </a:r>
            <a:r>
              <a:rPr lang="en-US" sz="36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homerooms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65C0B8-57E3-E7D6-4AE8-15F115A6C063}"/>
              </a:ext>
            </a:extLst>
          </p:cNvPr>
          <p:cNvCxnSpPr>
            <a:cxnSpLocks/>
          </p:cNvCxnSpPr>
          <p:nvPr/>
        </p:nvCxnSpPr>
        <p:spPr>
          <a:xfrm>
            <a:off x="1025912" y="1260087"/>
            <a:ext cx="12032166" cy="0"/>
          </a:xfrm>
          <a:prstGeom prst="line">
            <a:avLst/>
          </a:prstGeom>
          <a:ln w="19050">
            <a:solidFill>
              <a:srgbClr val="E554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328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21743-7C01-628F-54E9-BB10150A3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6B766C-6582-CD86-D9A5-AD32F195F05D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95EDF9-DC30-A1A4-1ED5-B663AF4312EA}"/>
              </a:ext>
            </a:extLst>
          </p:cNvPr>
          <p:cNvSpPr txBox="1"/>
          <p:nvPr/>
        </p:nvSpPr>
        <p:spPr>
          <a:xfrm>
            <a:off x="1148575" y="1603532"/>
            <a:ext cx="11920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5"/>
              </a:spcBef>
            </a:pP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</a:t>
            </a:r>
            <a:r>
              <a:rPr lang="en-US" sz="3600" b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15, 2025 </a:t>
            </a: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breakfast meal counts are claimed according to the following new counting and claiming process.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CA2AA7-704E-90D3-FF64-7AD284B6327C}"/>
              </a:ext>
            </a:extLst>
          </p:cNvPr>
          <p:cNvSpPr txBox="1"/>
          <p:nvPr/>
        </p:nvSpPr>
        <p:spPr>
          <a:xfrm>
            <a:off x="1847090" y="366608"/>
            <a:ext cx="10123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HIGH SCHOOL </a:t>
            </a:r>
          </a:p>
          <a:p>
            <a:pPr algn="ctr"/>
            <a:r>
              <a:rPr lang="en-US" sz="40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MEDIUM OF EXCHANGE BREAKFAST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402CDA-B134-D486-5CC1-C88FB8452CE7}"/>
              </a:ext>
            </a:extLst>
          </p:cNvPr>
          <p:cNvSpPr txBox="1"/>
          <p:nvPr/>
        </p:nvSpPr>
        <p:spPr>
          <a:xfrm>
            <a:off x="2660654" y="4635624"/>
            <a:ext cx="42489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554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Cafeteria Service and </a:t>
            </a:r>
          </a:p>
          <a:p>
            <a:r>
              <a:rPr lang="en-US" sz="3200" b="1" dirty="0">
                <a:solidFill>
                  <a:srgbClr val="E554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Mobile Cart</a:t>
            </a:r>
          </a:p>
          <a:p>
            <a:endParaRPr lang="en-US" sz="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BBAF14-B56B-B71E-8446-654C7AA26EE0}"/>
              </a:ext>
            </a:extLst>
          </p:cNvPr>
          <p:cNvSpPr txBox="1"/>
          <p:nvPr/>
        </p:nvSpPr>
        <p:spPr>
          <a:xfrm>
            <a:off x="3133930" y="5479998"/>
            <a:ext cx="407737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E5540B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Scan student ID</a:t>
            </a:r>
          </a:p>
          <a:p>
            <a:pPr marL="285750" indent="-285750">
              <a:buClr>
                <a:srgbClr val="E5540B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 student PIN</a:t>
            </a:r>
          </a:p>
          <a:p>
            <a:pPr marL="285750" indent="-285750">
              <a:buClr>
                <a:srgbClr val="E5540B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lookup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C4DCF5-8FE8-BDDE-8CA3-7CB48AFA7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580" y="3270717"/>
            <a:ext cx="3143616" cy="402032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2D5EEF9-931D-4910-A882-956A82CB7D8D}"/>
              </a:ext>
            </a:extLst>
          </p:cNvPr>
          <p:cNvGrpSpPr/>
          <p:nvPr/>
        </p:nvGrpSpPr>
        <p:grpSpPr>
          <a:xfrm>
            <a:off x="2660872" y="3450129"/>
            <a:ext cx="4025455" cy="1193251"/>
            <a:chOff x="-4032737" y="3167541"/>
            <a:chExt cx="5333922" cy="1384995"/>
          </a:xfrm>
          <a:solidFill>
            <a:srgbClr val="E85E19"/>
          </a:solidFill>
        </p:grpSpPr>
        <p:sp>
          <p:nvSpPr>
            <p:cNvPr id="3" name="Ribbon: Curved and Tilted Up 2">
              <a:extLst>
                <a:ext uri="{FF2B5EF4-FFF2-40B4-BE49-F238E27FC236}">
                  <a16:creationId xmlns:a16="http://schemas.microsoft.com/office/drawing/2014/main" id="{D692E7B8-C31D-2168-5C43-DB2FE563E5D6}"/>
                </a:ext>
              </a:extLst>
            </p:cNvPr>
            <p:cNvSpPr/>
            <p:nvPr/>
          </p:nvSpPr>
          <p:spPr>
            <a:xfrm>
              <a:off x="-4032737" y="3167541"/>
              <a:ext cx="5333922" cy="1384995"/>
            </a:xfrm>
            <a:prstGeom prst="ellipseRibbon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28827D-FAB8-3CEA-0019-D451EFF84BC9}"/>
                </a:ext>
              </a:extLst>
            </p:cNvPr>
            <p:cNvSpPr txBox="1"/>
            <p:nvPr/>
          </p:nvSpPr>
          <p:spPr>
            <a:xfrm>
              <a:off x="-2690127" y="3283315"/>
              <a:ext cx="2578592" cy="9109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Sabon Next LT" panose="02000500000000000000" pitchFamily="2" charset="0"/>
                  <a:cs typeface="Sabon Next LT" panose="02000500000000000000" pitchFamily="2" charset="0"/>
                </a:rPr>
                <a:t>NEW </a:t>
              </a:r>
            </a:p>
            <a:p>
              <a:pPr algn="ctr">
                <a:lnSpc>
                  <a:spcPts val="270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Sabon Next LT" panose="02000500000000000000" pitchFamily="2" charset="0"/>
                  <a:cs typeface="Sabon Next LT" panose="02000500000000000000" pitchFamily="2" charset="0"/>
                </a:rPr>
                <a:t>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6888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99709C-0E34-2633-860C-5A97212F9DBE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22400" y="1806218"/>
            <a:ext cx="11096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5"/>
              </a:spcBef>
            </a:pP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the grace period* from</a:t>
            </a:r>
            <a:r>
              <a:rPr lang="en-US" sz="32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August 14</a:t>
            </a:r>
            <a:r>
              <a:rPr lang="en-US" sz="3200" b="1" baseline="300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through October 3</a:t>
            </a:r>
            <a:r>
              <a:rPr lang="en-US" sz="3200" b="1" baseline="300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32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breakfast meal counts are claimed according to the following  counting and claiming method.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73969D-E86D-5368-B66A-7AB474D4FCF6}"/>
              </a:ext>
            </a:extLst>
          </p:cNvPr>
          <p:cNvSpPr txBox="1"/>
          <p:nvPr/>
        </p:nvSpPr>
        <p:spPr>
          <a:xfrm>
            <a:off x="1854092" y="466967"/>
            <a:ext cx="10123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MIDDLE SCHOOL </a:t>
            </a:r>
          </a:p>
          <a:p>
            <a:pPr algn="ctr"/>
            <a:r>
              <a:rPr lang="en-US" sz="40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MEDIUM OF EXCHANGE BREAKFAST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5C3D4C-962F-6054-7508-7A5D37D44381}"/>
              </a:ext>
            </a:extLst>
          </p:cNvPr>
          <p:cNvGrpSpPr/>
          <p:nvPr/>
        </p:nvGrpSpPr>
        <p:grpSpPr>
          <a:xfrm>
            <a:off x="2679700" y="3446274"/>
            <a:ext cx="9152988" cy="3718032"/>
            <a:chOff x="2679700" y="3345915"/>
            <a:chExt cx="9152988" cy="371803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1D4CB27-A591-C42D-90FF-B9E861D61FA5}"/>
                </a:ext>
              </a:extLst>
            </p:cNvPr>
            <p:cNvGrpSpPr/>
            <p:nvPr/>
          </p:nvGrpSpPr>
          <p:grpSpPr>
            <a:xfrm>
              <a:off x="8104037" y="3345915"/>
              <a:ext cx="3728651" cy="3718032"/>
              <a:chOff x="2752587" y="3345915"/>
              <a:chExt cx="3728651" cy="371803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A068DE8-6CDE-CC74-924A-323A22DDD6F6}"/>
                  </a:ext>
                </a:extLst>
              </p:cNvPr>
              <p:cNvSpPr/>
              <p:nvPr/>
            </p:nvSpPr>
            <p:spPr>
              <a:xfrm>
                <a:off x="2752587" y="3345915"/>
                <a:ext cx="3728651" cy="3718032"/>
              </a:xfrm>
              <a:prstGeom prst="rect">
                <a:avLst/>
              </a:prstGeom>
              <a:solidFill>
                <a:srgbClr val="E85E1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61">
                  <a:highlight>
                    <a:srgbClr val="FFFF00"/>
                  </a:highlight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5D86782-6CC7-C6A0-3084-E888F0EC9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4248" y="5826962"/>
                <a:ext cx="1431429" cy="119233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DA5F42-FEFC-48E8-79E1-935643979B90}"/>
                  </a:ext>
                </a:extLst>
              </p:cNvPr>
              <p:cNvSpPr txBox="1"/>
              <p:nvPr/>
            </p:nvSpPr>
            <p:spPr>
              <a:xfrm>
                <a:off x="2792411" y="3397237"/>
                <a:ext cx="3649002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Cafeteria Service and Mobile Cart</a:t>
                </a:r>
              </a:p>
              <a:p>
                <a:endParaRPr lang="en-US" sz="4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240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Students say their first and last name and press “9” and “ENTER” on the pin pad to claim meal.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50E3860-28C5-E0CE-AE30-BD9F4047442F}"/>
                </a:ext>
              </a:extLst>
            </p:cNvPr>
            <p:cNvGrpSpPr/>
            <p:nvPr/>
          </p:nvGrpSpPr>
          <p:grpSpPr>
            <a:xfrm>
              <a:off x="3003772" y="3862724"/>
              <a:ext cx="4025455" cy="1193251"/>
              <a:chOff x="-4032737" y="3167541"/>
              <a:chExt cx="5333922" cy="1384995"/>
            </a:xfrm>
            <a:solidFill>
              <a:srgbClr val="E85E19"/>
            </a:solidFill>
          </p:grpSpPr>
          <p:sp>
            <p:nvSpPr>
              <p:cNvPr id="11" name="Ribbon: Curved and Tilted Up 10">
                <a:extLst>
                  <a:ext uri="{FF2B5EF4-FFF2-40B4-BE49-F238E27FC236}">
                    <a16:creationId xmlns:a16="http://schemas.microsoft.com/office/drawing/2014/main" id="{49876F3C-AAA9-1E17-9D5A-8B6FE26346D1}"/>
                  </a:ext>
                </a:extLst>
              </p:cNvPr>
              <p:cNvSpPr/>
              <p:nvPr/>
            </p:nvSpPr>
            <p:spPr>
              <a:xfrm>
                <a:off x="-4032737" y="3167541"/>
                <a:ext cx="5333922" cy="1384995"/>
              </a:xfrm>
              <a:prstGeom prst="ellipseRibbon2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B1841A-25D2-A28C-919C-2A65C3947C10}"/>
                  </a:ext>
                </a:extLst>
              </p:cNvPr>
              <p:cNvSpPr txBox="1"/>
              <p:nvPr/>
            </p:nvSpPr>
            <p:spPr>
              <a:xfrm>
                <a:off x="-2690127" y="3283315"/>
                <a:ext cx="2578591" cy="9119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700"/>
                  </a:lnSpc>
                </a:pPr>
                <a:r>
                  <a:rPr lang="en-US" sz="2400" b="1" dirty="0">
                    <a:solidFill>
                      <a:srgbClr val="FFFFFF"/>
                    </a:solidFill>
                    <a:latin typeface="Sabon Next LT" panose="02000500000000000000" pitchFamily="2" charset="0"/>
                    <a:cs typeface="Sabon Next LT" panose="02000500000000000000" pitchFamily="2" charset="0"/>
                  </a:rPr>
                  <a:t>GRACE PERIOD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9952BA-D1FC-7022-CC59-F0D83AF82E53}"/>
                </a:ext>
              </a:extLst>
            </p:cNvPr>
            <p:cNvSpPr txBox="1"/>
            <p:nvPr/>
          </p:nvSpPr>
          <p:spPr>
            <a:xfrm>
              <a:off x="2679700" y="5100066"/>
              <a:ext cx="4673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455"/>
                </a:spcBef>
              </a:pPr>
              <a:r>
                <a:rPr lang="en-US" sz="3200" dirty="0">
                  <a:solidFill>
                    <a:srgbClr val="E5540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*Counting and claiming will change after the grace period ends.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9149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63EBE-9669-705E-BFB5-A7C90A311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3412D7-D0DD-1B0C-D349-3071F0BD9FDF}"/>
              </a:ext>
            </a:extLst>
          </p:cNvPr>
          <p:cNvSpPr/>
          <p:nvPr/>
        </p:nvSpPr>
        <p:spPr>
          <a:xfrm>
            <a:off x="435713" y="252476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C7B8C-5188-7381-557E-6C76DE11E7C5}"/>
              </a:ext>
            </a:extLst>
          </p:cNvPr>
          <p:cNvSpPr txBox="1"/>
          <p:nvPr/>
        </p:nvSpPr>
        <p:spPr>
          <a:xfrm>
            <a:off x="0" y="496501"/>
            <a:ext cx="1381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MIDDLE SCHOOL SITE PIN NOTIFICATIONS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DA7EFF-F214-48D3-0FA1-AF20DC860B23}"/>
              </a:ext>
            </a:extLst>
          </p:cNvPr>
          <p:cNvSpPr txBox="1"/>
          <p:nvPr/>
        </p:nvSpPr>
        <p:spPr>
          <a:xfrm>
            <a:off x="1182030" y="1482768"/>
            <a:ext cx="11675326" cy="284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  <a:spcBef>
                <a:spcPts val="455"/>
              </a:spcBef>
            </a:pPr>
            <a:r>
              <a:rPr lang="en-US" sz="36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Monday, September 29, 2025 </a:t>
            </a:r>
          </a:p>
          <a:p>
            <a:pPr marL="640080" indent="-274320">
              <a:lnSpc>
                <a:spcPts val="3800"/>
              </a:lnSpc>
              <a:spcBef>
                <a:spcPts val="455"/>
              </a:spcBef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FSM will print</a:t>
            </a:r>
            <a:r>
              <a:rPr lang="en-US" sz="3600" i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Newton Barcode Letter Notifications</a:t>
            </a:r>
          </a:p>
          <a:p>
            <a:pPr marL="457200" indent="-457200">
              <a:spcBef>
                <a:spcPts val="455"/>
              </a:spcBef>
              <a:buClr>
                <a:srgbClr val="E5540B"/>
              </a:buClr>
              <a:buFont typeface="Arial" panose="020B0604020202020204" pitchFamily="34" charset="0"/>
              <a:buChar char="•"/>
            </a:pPr>
            <a:endParaRPr lang="en-US" sz="400" dirty="0">
              <a:solidFill>
                <a:srgbClr val="E5540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800"/>
              </a:lnSpc>
              <a:spcBef>
                <a:spcPts val="455"/>
              </a:spcBef>
            </a:pPr>
            <a:r>
              <a:rPr lang="en-US" sz="36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Tuesday, September 30, 2025</a:t>
            </a:r>
            <a:endParaRPr lang="en-US" sz="400" b="1" dirty="0">
              <a:solidFill>
                <a:srgbClr val="E5540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0080" indent="-274320">
              <a:lnSpc>
                <a:spcPts val="3800"/>
              </a:lnSpc>
              <a:spcBef>
                <a:spcPts val="455"/>
              </a:spcBef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FSM will distribute </a:t>
            </a:r>
            <a:r>
              <a:rPr lang="en-US" sz="3600" i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Newton Barcode Letter Notifications </a:t>
            </a:r>
            <a:r>
              <a:rPr lang="en-US" sz="36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homerooms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3EC498-0724-5228-8ECA-500C34C058E3}"/>
              </a:ext>
            </a:extLst>
          </p:cNvPr>
          <p:cNvCxnSpPr>
            <a:cxnSpLocks/>
          </p:cNvCxnSpPr>
          <p:nvPr/>
        </p:nvCxnSpPr>
        <p:spPr>
          <a:xfrm>
            <a:off x="1025912" y="1226634"/>
            <a:ext cx="12032166" cy="0"/>
          </a:xfrm>
          <a:prstGeom prst="line">
            <a:avLst/>
          </a:prstGeom>
          <a:ln w="19050">
            <a:solidFill>
              <a:srgbClr val="E554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292E31D1-2870-F9B4-9F80-9B8E296DB736}"/>
              </a:ext>
            </a:extLst>
          </p:cNvPr>
          <p:cNvGrpSpPr/>
          <p:nvPr/>
        </p:nvGrpSpPr>
        <p:grpSpPr>
          <a:xfrm>
            <a:off x="8343641" y="4092497"/>
            <a:ext cx="4190341" cy="2928541"/>
            <a:chOff x="4618568" y="3527510"/>
            <a:chExt cx="5077796" cy="37917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13C41F-6687-1702-B036-C12A8C262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256" r="58565"/>
            <a:stretch/>
          </p:blipFill>
          <p:spPr>
            <a:xfrm>
              <a:off x="4618568" y="3527510"/>
              <a:ext cx="2408236" cy="37917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3768A-9557-0B83-8982-63D0A9C72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6934" t="2366" r="6609"/>
            <a:stretch/>
          </p:blipFill>
          <p:spPr>
            <a:xfrm>
              <a:off x="7288126" y="3527510"/>
              <a:ext cx="2408238" cy="3775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DA99419-4A37-503F-5AAD-ED319864B3F5}"/>
              </a:ext>
            </a:extLst>
          </p:cNvPr>
          <p:cNvSpPr txBox="1"/>
          <p:nvPr/>
        </p:nvSpPr>
        <p:spPr>
          <a:xfrm>
            <a:off x="2091680" y="4450865"/>
            <a:ext cx="5849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5"/>
              </a:spcBef>
            </a:pP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</a:t>
            </a:r>
            <a:r>
              <a:rPr lang="en-US" sz="32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6</a:t>
            </a:r>
            <a:r>
              <a:rPr lang="en-US" sz="3200" b="1" baseline="300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</a:t>
            </a: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 a </a:t>
            </a: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PIN or scan a student ID to move through the line faster and enjoy a delicious meal at no cost!</a:t>
            </a:r>
          </a:p>
        </p:txBody>
      </p:sp>
    </p:spTree>
    <p:extLst>
      <p:ext uri="{BB962C8B-B14F-4D97-AF65-F5344CB8AC3E}">
        <p14:creationId xmlns:p14="http://schemas.microsoft.com/office/powerpoint/2010/main" val="1643362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6A7B9-689E-CCAB-4A18-7015D2E02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A66D41-B20B-1A4F-7202-77B8E33ED943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2FFA12-2F57-4A5E-07D9-0201674602DA}"/>
              </a:ext>
            </a:extLst>
          </p:cNvPr>
          <p:cNvSpPr txBox="1"/>
          <p:nvPr/>
        </p:nvSpPr>
        <p:spPr>
          <a:xfrm>
            <a:off x="1148575" y="1781401"/>
            <a:ext cx="11920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5"/>
              </a:spcBef>
            </a:pP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</a:t>
            </a:r>
            <a:r>
              <a:rPr lang="en-US" sz="3600" b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6, 2025 </a:t>
            </a: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breakfast meal counts are claimed according to the following new counting and claiming process.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D4EF49-4E15-DD74-AF21-91D21DABE115}"/>
              </a:ext>
            </a:extLst>
          </p:cNvPr>
          <p:cNvSpPr txBox="1"/>
          <p:nvPr/>
        </p:nvSpPr>
        <p:spPr>
          <a:xfrm>
            <a:off x="2660654" y="4635624"/>
            <a:ext cx="42489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554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Cafeteria Service and </a:t>
            </a:r>
          </a:p>
          <a:p>
            <a:r>
              <a:rPr lang="en-US" sz="3200" b="1" dirty="0">
                <a:solidFill>
                  <a:srgbClr val="E554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Mobile Cart</a:t>
            </a:r>
          </a:p>
          <a:p>
            <a:endParaRPr lang="en-US" sz="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34E1CB-67ED-45B8-7058-33B6ED32C1CF}"/>
              </a:ext>
            </a:extLst>
          </p:cNvPr>
          <p:cNvSpPr txBox="1"/>
          <p:nvPr/>
        </p:nvSpPr>
        <p:spPr>
          <a:xfrm>
            <a:off x="3133930" y="5479998"/>
            <a:ext cx="407737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E5540B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Scan student ID</a:t>
            </a:r>
          </a:p>
          <a:p>
            <a:pPr marL="285750" indent="-285750">
              <a:buClr>
                <a:srgbClr val="E5540B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 student PIN</a:t>
            </a:r>
          </a:p>
          <a:p>
            <a:pPr marL="285750" indent="-285750">
              <a:buClr>
                <a:srgbClr val="E5540B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554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lookup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F91D0B-7166-EF8B-4621-F29DD335F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580" y="3270717"/>
            <a:ext cx="3143616" cy="40203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A06FC29-D8CE-AB5B-EB3C-553D2FB574E9}"/>
              </a:ext>
            </a:extLst>
          </p:cNvPr>
          <p:cNvGrpSpPr/>
          <p:nvPr/>
        </p:nvGrpSpPr>
        <p:grpSpPr>
          <a:xfrm>
            <a:off x="2660872" y="3450129"/>
            <a:ext cx="4025455" cy="1193251"/>
            <a:chOff x="-4032737" y="3167541"/>
            <a:chExt cx="5333922" cy="1384995"/>
          </a:xfrm>
          <a:solidFill>
            <a:srgbClr val="E85E19"/>
          </a:solidFill>
        </p:grpSpPr>
        <p:sp>
          <p:nvSpPr>
            <p:cNvPr id="22" name="Ribbon: Curved and Tilted Up 21">
              <a:extLst>
                <a:ext uri="{FF2B5EF4-FFF2-40B4-BE49-F238E27FC236}">
                  <a16:creationId xmlns:a16="http://schemas.microsoft.com/office/drawing/2014/main" id="{7899B12A-935A-665F-F42B-0D10377EAAFC}"/>
                </a:ext>
              </a:extLst>
            </p:cNvPr>
            <p:cNvSpPr/>
            <p:nvPr/>
          </p:nvSpPr>
          <p:spPr>
            <a:xfrm>
              <a:off x="-4032737" y="3167541"/>
              <a:ext cx="5333922" cy="1384995"/>
            </a:xfrm>
            <a:prstGeom prst="ellipseRibbon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B54963-0D63-922A-32EE-626161BC9A21}"/>
                </a:ext>
              </a:extLst>
            </p:cNvPr>
            <p:cNvSpPr txBox="1"/>
            <p:nvPr/>
          </p:nvSpPr>
          <p:spPr>
            <a:xfrm>
              <a:off x="-2690127" y="3283315"/>
              <a:ext cx="2578592" cy="9109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Sabon Next LT" panose="02000500000000000000" pitchFamily="2" charset="0"/>
                  <a:cs typeface="Sabon Next LT" panose="02000500000000000000" pitchFamily="2" charset="0"/>
                </a:rPr>
                <a:t>NEW </a:t>
              </a:r>
            </a:p>
            <a:p>
              <a:pPr algn="ctr">
                <a:lnSpc>
                  <a:spcPts val="270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Sabon Next LT" panose="02000500000000000000" pitchFamily="2" charset="0"/>
                  <a:cs typeface="Sabon Next LT" panose="02000500000000000000" pitchFamily="2" charset="0"/>
                </a:rPr>
                <a:t>PROCESS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6D0010D-D9AF-2070-552B-FAFCFB28E168}"/>
              </a:ext>
            </a:extLst>
          </p:cNvPr>
          <p:cNvSpPr txBox="1"/>
          <p:nvPr/>
        </p:nvSpPr>
        <p:spPr>
          <a:xfrm>
            <a:off x="1847090" y="366608"/>
            <a:ext cx="10123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MIDDLE SCHOOL </a:t>
            </a:r>
          </a:p>
          <a:p>
            <a:pPr algn="ctr"/>
            <a:r>
              <a:rPr lang="en-US" sz="40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MEDIUM OF EXCHANGE BREAKFAST</a:t>
            </a:r>
          </a:p>
        </p:txBody>
      </p:sp>
    </p:spTree>
    <p:extLst>
      <p:ext uri="{BB962C8B-B14F-4D97-AF65-F5344CB8AC3E}">
        <p14:creationId xmlns:p14="http://schemas.microsoft.com/office/powerpoint/2010/main" val="478904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D71"/>
            </a:gs>
            <a:gs pos="74000">
              <a:srgbClr val="EBA169"/>
            </a:gs>
            <a:gs pos="62604">
              <a:srgbClr val="EBA169"/>
            </a:gs>
            <a:gs pos="83000">
              <a:srgbClr val="F68D5E"/>
            </a:gs>
            <a:gs pos="91636">
              <a:srgbClr val="F68D5E"/>
            </a:gs>
            <a:gs pos="100000">
              <a:srgbClr val="E5540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AF6AC3-1DB3-D6DE-5E7F-DA16D582EFC9}"/>
              </a:ext>
            </a:extLst>
          </p:cNvPr>
          <p:cNvSpPr/>
          <p:nvPr/>
        </p:nvSpPr>
        <p:spPr>
          <a:xfrm>
            <a:off x="419012" y="252476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DBB49-C52B-CB55-3E41-62D75F46BB83}"/>
              </a:ext>
            </a:extLst>
          </p:cNvPr>
          <p:cNvSpPr/>
          <p:nvPr/>
        </p:nvSpPr>
        <p:spPr>
          <a:xfrm>
            <a:off x="419012" y="4334933"/>
            <a:ext cx="12979576" cy="3229761"/>
          </a:xfrm>
          <a:prstGeom prst="rect">
            <a:avLst/>
          </a:prstGeom>
          <a:solidFill>
            <a:srgbClr val="E65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554FC4-F207-8614-51D1-4023D7F381F5}"/>
              </a:ext>
            </a:extLst>
          </p:cNvPr>
          <p:cNvSpPr txBox="1"/>
          <p:nvPr/>
        </p:nvSpPr>
        <p:spPr>
          <a:xfrm>
            <a:off x="3200096" y="4769547"/>
            <a:ext cx="7550491" cy="15026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breakfast medium of exchange is utilized at your school?</a:t>
            </a:r>
          </a:p>
        </p:txBody>
      </p:sp>
      <p:pic>
        <p:nvPicPr>
          <p:cNvPr id="6" name="Graphic 5" descr="Breakfast">
            <a:extLst>
              <a:ext uri="{FF2B5EF4-FFF2-40B4-BE49-F238E27FC236}">
                <a16:creationId xmlns:a16="http://schemas.microsoft.com/office/drawing/2014/main" id="{F3049F31-AD4C-ED4A-F1AC-ABC5F0F72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1357" y="1826304"/>
            <a:ext cx="2762764" cy="2762764"/>
          </a:xfrm>
          <a:prstGeom prst="rect">
            <a:avLst/>
          </a:prstGeom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C4773401-111C-9DED-0D8B-85776C08DCB2}"/>
              </a:ext>
            </a:extLst>
          </p:cNvPr>
          <p:cNvSpPr/>
          <p:nvPr/>
        </p:nvSpPr>
        <p:spPr>
          <a:xfrm>
            <a:off x="419012" y="109331"/>
            <a:ext cx="12979576" cy="1390858"/>
          </a:xfrm>
          <a:prstGeom prst="flowChartAlternate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E65810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CLAIMING </a:t>
            </a:r>
            <a:r>
              <a:rPr lang="en-US" sz="44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CONNECTION </a:t>
            </a:r>
            <a:r>
              <a:rPr lang="en-US" sz="48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71506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FFE99D"/>
            </a:gs>
            <a:gs pos="74000">
              <a:srgbClr val="EBA169"/>
            </a:gs>
            <a:gs pos="62604">
              <a:srgbClr val="EBA169"/>
            </a:gs>
            <a:gs pos="83000">
              <a:srgbClr val="F68D5E"/>
            </a:gs>
            <a:gs pos="91636">
              <a:srgbClr val="F68D5E"/>
            </a:gs>
            <a:gs pos="100000">
              <a:srgbClr val="E5540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9D58EE-4073-D2F8-7A29-574A17635FB9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4" descr="Page 2 | School cafeteria Vectors &amp; Illustrations for Free Download |  Freepik">
            <a:extLst>
              <a:ext uri="{FF2B5EF4-FFF2-40B4-BE49-F238E27FC236}">
                <a16:creationId xmlns:a16="http://schemas.microsoft.com/office/drawing/2014/main" id="{932273EE-E1D1-5A83-3387-CCFD6AB88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71" y="1779504"/>
            <a:ext cx="9236075" cy="578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9D2859-CEA7-86D0-16C6-716DFC8C106C}"/>
              </a:ext>
            </a:extLst>
          </p:cNvPr>
          <p:cNvSpPr txBox="1"/>
          <p:nvPr/>
        </p:nvSpPr>
        <p:spPr>
          <a:xfrm>
            <a:off x="434116" y="576638"/>
            <a:ext cx="129795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LUNCH MEDIUM OF EXCHANGE </a:t>
            </a:r>
            <a:endParaRPr lang="en-US" sz="4800" dirty="0">
              <a:solidFill>
                <a:srgbClr val="E85E19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F99D80-84DB-0C2E-8A5F-55AC15CF6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31" b="97006" l="9901" r="92277">
                        <a14:foregroundMark x1="57426" y1="7516" x2="57426" y2="7516"/>
                        <a14:foregroundMark x1="58416" y1="3694" x2="58416" y2="3694"/>
                        <a14:foregroundMark x1="61980" y1="4459" x2="61980" y2="4459"/>
                        <a14:foregroundMark x1="69109" y1="15924" x2="69109" y2="15924"/>
                        <a14:foregroundMark x1="71287" y1="17516" x2="71287" y2="17516"/>
                        <a14:foregroundMark x1="75644" y1="16561" x2="75644" y2="16561"/>
                        <a14:foregroundMark x1="73663" y1="17197" x2="73663" y2="17197"/>
                        <a14:foregroundMark x1="74257" y1="17898" x2="74257" y2="17898"/>
                        <a14:foregroundMark x1="83168" y1="19745" x2="72277" y2="8535"/>
                        <a14:foregroundMark x1="72277" y1="8535" x2="68317" y2="6943"/>
                        <a14:foregroundMark x1="53069" y1="4013" x2="34455" y2="9363"/>
                        <a14:foregroundMark x1="34455" y1="9363" x2="30099" y2="26688"/>
                        <a14:foregroundMark x1="85545" y1="29172" x2="88713" y2="17962"/>
                        <a14:foregroundMark x1="43366" y1="17516" x2="50297" y2="17834"/>
                        <a14:foregroundMark x1="66139" y1="17452" x2="71287" y2="17134"/>
                        <a14:foregroundMark x1="77426" y1="28662" x2="93267" y2="28280"/>
                        <a14:foregroundMark x1="23762" y1="23567" x2="39010" y2="31911"/>
                        <a14:foregroundMark x1="41782" y1="14459" x2="41782" y2="14459"/>
                        <a14:foregroundMark x1="63168" y1="93248" x2="63168" y2="93248"/>
                        <a14:foregroundMark x1="50495" y1="94904" x2="50495" y2="94904"/>
                        <a14:foregroundMark x1="62376" y1="96497" x2="62376" y2="96497"/>
                        <a14:foregroundMark x1="66733" y1="96879" x2="66733" y2="96879"/>
                        <a14:foregroundMark x1="48713" y1="97006" x2="48713" y2="970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9557" y="1509671"/>
            <a:ext cx="1924217" cy="598221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367804F-238C-1A0F-53DC-F97FDFA5319A}"/>
              </a:ext>
            </a:extLst>
          </p:cNvPr>
          <p:cNvGrpSpPr/>
          <p:nvPr/>
        </p:nvGrpSpPr>
        <p:grpSpPr>
          <a:xfrm>
            <a:off x="8930915" y="3970183"/>
            <a:ext cx="440706" cy="134151"/>
            <a:chOff x="4432267" y="3216717"/>
            <a:chExt cx="566777" cy="1473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D53773D-19F7-8D5C-44AD-99A0867ED856}"/>
                </a:ext>
              </a:extLst>
            </p:cNvPr>
            <p:cNvSpPr/>
            <p:nvPr/>
          </p:nvSpPr>
          <p:spPr>
            <a:xfrm>
              <a:off x="4432267" y="3216717"/>
              <a:ext cx="566777" cy="14736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4304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 descr="A blue and orange logo&#10;&#10;Description automatically generated">
              <a:extLst>
                <a:ext uri="{FF2B5EF4-FFF2-40B4-BE49-F238E27FC236}">
                  <a16:creationId xmlns:a16="http://schemas.microsoft.com/office/drawing/2014/main" id="{30C82A57-27BB-416B-F15C-7B4766CFD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537" y="3249408"/>
              <a:ext cx="482236" cy="81980"/>
            </a:xfrm>
            <a:prstGeom prst="rect">
              <a:avLst/>
            </a:prstGeom>
          </p:spPr>
        </p:pic>
      </p:grpSp>
      <p:pic>
        <p:nvPicPr>
          <p:cNvPr id="13" name="Picture 14" descr="Counter Stainless Steel Grey · Free vector graphic on Pixabay">
            <a:extLst>
              <a:ext uri="{FF2B5EF4-FFF2-40B4-BE49-F238E27FC236}">
                <a16:creationId xmlns:a16="http://schemas.microsoft.com/office/drawing/2014/main" id="{A1E1E91B-FF7B-CDE8-C1C3-9D1FF54C7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5" b="89030" l="2532" r="93671">
                        <a14:foregroundMark x1="3586" y1="66667" x2="4641" y2="24895"/>
                        <a14:foregroundMark x1="93671" y1="46835" x2="90506" y2="16034"/>
                        <a14:foregroundMark x1="2532" y1="21519" x2="14557" y2="26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77" y="5548101"/>
            <a:ext cx="4456396" cy="22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staurant POS Hardware | POS Terminals | NCR">
            <a:extLst>
              <a:ext uri="{FF2B5EF4-FFF2-40B4-BE49-F238E27FC236}">
                <a16:creationId xmlns:a16="http://schemas.microsoft.com/office/drawing/2014/main" id="{65CBC768-E86B-1E95-47E8-180791B43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91" b="89697" l="4858" r="64070">
                        <a14:foregroundMark x1="5025" y1="10545" x2="21189" y2="9333"/>
                        <a14:foregroundMark x1="63233" y1="10909" x2="63233" y2="10909"/>
                        <a14:foregroundMark x1="14908" y1="86182" x2="50921" y2="80121"/>
                        <a14:foregroundMark x1="35008" y1="86788" x2="46064" y2="85455"/>
                        <a14:foregroundMark x1="56114" y1="89697" x2="56114" y2="89697"/>
                        <a14:foregroundMark x1="14238" y1="74182" x2="46315" y2="73818"/>
                        <a14:foregroundMark x1="51843" y1="72242" x2="61642" y2="71758"/>
                        <a14:foregroundMark x1="62647" y1="19273" x2="62060" y2="52485"/>
                        <a14:foregroundMark x1="13819" y1="71758" x2="6616" y2="71758"/>
                        <a14:foregroundMark x1="6533" y1="71758" x2="6784" y2="34182"/>
                        <a14:foregroundMark x1="42379" y1="9818" x2="59380" y2="10909"/>
                        <a14:foregroundMark x1="64070" y1="10667" x2="64070" y2="40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" t="4865" r="32244" b="7894"/>
          <a:stretch/>
        </p:blipFill>
        <p:spPr bwMode="auto">
          <a:xfrm>
            <a:off x="8114273" y="4175170"/>
            <a:ext cx="1993534" cy="18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C0710-7ACC-CC56-5D27-94A5F0A35936}"/>
              </a:ext>
            </a:extLst>
          </p:cNvPr>
          <p:cNvSpPr/>
          <p:nvPr/>
        </p:nvSpPr>
        <p:spPr>
          <a:xfrm>
            <a:off x="8222875" y="4287251"/>
            <a:ext cx="1801230" cy="1355833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4E0B252-BDCE-49A6-0BF0-6FDC36A1FC6A}"/>
              </a:ext>
            </a:extLst>
          </p:cNvPr>
          <p:cNvGrpSpPr/>
          <p:nvPr/>
        </p:nvGrpSpPr>
        <p:grpSpPr>
          <a:xfrm>
            <a:off x="5974726" y="2836314"/>
            <a:ext cx="1683517" cy="4908649"/>
            <a:chOff x="-2122028" y="2805980"/>
            <a:chExt cx="1683517" cy="490864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30C66E4-686F-51A7-E41C-FA7398589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947" b="98587" l="9000" r="90000">
                          <a14:foregroundMark x1="53500" y1="11943" x2="44000" y2="8622"/>
                          <a14:foregroundMark x1="49167" y1="14629" x2="14667" y2="21555"/>
                          <a14:foregroundMark x1="42667" y1="29965" x2="59500" y2="29329"/>
                          <a14:foregroundMark x1="34833" y1="31449" x2="52833" y2="16678"/>
                          <a14:foregroundMark x1="64667" y1="31943" x2="75667" y2="11307"/>
                          <a14:foregroundMark x1="79500" y1="31590" x2="55167" y2="12721"/>
                          <a14:foregroundMark x1="88500" y1="22261" x2="60500" y2="10389"/>
                          <a14:foregroundMark x1="60500" y1="10389" x2="9000" y2="6148"/>
                          <a14:foregroundMark x1="9000" y1="6148" x2="9000" y2="6148"/>
                          <a14:foregroundMark x1="27333" y1="29258" x2="27333" y2="29258"/>
                          <a14:foregroundMark x1="29667" y1="22898" x2="29667" y2="22898"/>
                          <a14:foregroundMark x1="53167" y1="93216" x2="53167" y2="93216"/>
                          <a14:foregroundMark x1="48500" y1="95265" x2="48500" y2="95265"/>
                          <a14:foregroundMark x1="47000" y1="98657" x2="47000" y2="98657"/>
                          <a14:foregroundMark x1="58000" y1="98163" x2="58000" y2="98163"/>
                          <a14:foregroundMark x1="56167" y1="97173" x2="56167" y2="97173"/>
                          <a14:foregroundMark x1="48333" y1="96820" x2="48333" y2="96820"/>
                          <a14:foregroundMark x1="55500" y1="97880" x2="55500" y2="97880"/>
                          <a14:foregroundMark x1="56667" y1="96678" x2="55167" y2="96678"/>
                          <a14:foregroundMark x1="54833" y1="96678" x2="54833" y2="96678"/>
                          <a14:foregroundMark x1="87833" y1="11307" x2="86833" y2="11307"/>
                          <a14:foregroundMark x1="61833" y1="4947" x2="61833" y2="4947"/>
                          <a14:foregroundMark x1="37333" y1="22191" x2="37333" y2="22191"/>
                          <a14:backgroundMark x1="71333" y1="81979" x2="71333" y2="81979"/>
                          <a14:backgroundMark x1="72333" y1="81060" x2="72333" y2="81060"/>
                          <a14:backgroundMark x1="31167" y1="79647" x2="31167" y2="79647"/>
                          <a14:backgroundMark x1="48000" y1="97951" x2="48000" y2="97951"/>
                          <a14:backgroundMark x1="43167" y1="98445" x2="43167" y2="98445"/>
                          <a14:backgroundMark x1="58333" y1="98940" x2="58333" y2="98940"/>
                          <a14:backgroundMark x1="61500" y1="99293" x2="61500" y2="99293"/>
                          <a14:backgroundMark x1="59333" y1="98445" x2="59333" y2="98445"/>
                          <a14:backgroundMark x1="59833" y1="97668" x2="59833" y2="97668"/>
                          <a14:backgroundMark x1="55500" y1="98163" x2="55500" y2="98163"/>
                          <a14:backgroundMark x1="61500" y1="98799" x2="61500" y2="98799"/>
                          <a14:backgroundMark x1="60500" y1="98587" x2="60500" y2="98587"/>
                          <a14:backgroundMark x1="58333" y1="97385" x2="58333" y2="97385"/>
                          <a14:backgroundMark x1="57167" y1="98021" x2="57167" y2="98021"/>
                          <a14:backgroundMark x1="57167" y1="98021" x2="57167" y2="98021"/>
                          <a14:backgroundMark x1="55500" y1="97951" x2="55500" y2="97951"/>
                          <a14:backgroundMark x1="55500" y1="97951" x2="55500" y2="97951"/>
                          <a14:backgroundMark x1="49000" y1="98657" x2="49000" y2="98657"/>
                          <a14:backgroundMark x1="69333" y1="80707" x2="69333" y2="80707"/>
                          <a14:backgroundMark x1="66000" y1="80919" x2="66000" y2="80919"/>
                          <a14:backgroundMark x1="68833" y1="80424" x2="68833" y2="8042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122028" y="2805980"/>
              <a:ext cx="1683517" cy="46892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15F359-4DED-37FE-6320-C649EE043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7250" r="90000">
                          <a14:foregroundMark x1="41250" y1="21667" x2="41250" y2="21667"/>
                          <a14:foregroundMark x1="38125" y1="17833" x2="43625" y2="30333"/>
                          <a14:foregroundMark x1="69000" y1="66833" x2="76625" y2="63500"/>
                          <a14:foregroundMark x1="76625" y1="63500" x2="77250" y2="63500"/>
                          <a14:foregroundMark x1="85625" y1="76833" x2="20875" y2="79667"/>
                          <a14:foregroundMark x1="20875" y1="79667" x2="12125" y2="77833"/>
                          <a14:foregroundMark x1="12125" y1="77833" x2="12000" y2="77667"/>
                          <a14:foregroundMark x1="46875" y1="58000" x2="49000" y2="60167"/>
                          <a14:foregroundMark x1="40125" y1="69667" x2="40500" y2="72167"/>
                          <a14:foregroundMark x1="45625" y1="72333" x2="47500" y2="73833"/>
                          <a14:foregroundMark x1="39500" y1="58500" x2="40500" y2="58500"/>
                          <a14:foregroundMark x1="33375" y1="63167" x2="34500" y2="67167"/>
                          <a14:foregroundMark x1="7375" y1="35333" x2="7375" y2="35333"/>
                          <a14:foregroundMark x1="7250" y1="34500" x2="725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27083" y="7042749"/>
              <a:ext cx="540371" cy="65854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65051B-4590-4DC5-2CA4-E87236E9B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7250" r="90000">
                          <a14:foregroundMark x1="41250" y1="21667" x2="41250" y2="21667"/>
                          <a14:foregroundMark x1="38125" y1="17833" x2="43625" y2="30333"/>
                          <a14:foregroundMark x1="69000" y1="66833" x2="76625" y2="63500"/>
                          <a14:foregroundMark x1="76625" y1="63500" x2="77250" y2="63500"/>
                          <a14:foregroundMark x1="85625" y1="76833" x2="20875" y2="79667"/>
                          <a14:foregroundMark x1="20875" y1="79667" x2="12125" y2="77833"/>
                          <a14:foregroundMark x1="12125" y1="77833" x2="12000" y2="77667"/>
                          <a14:foregroundMark x1="46875" y1="58000" x2="49000" y2="60167"/>
                          <a14:foregroundMark x1="40125" y1="69667" x2="40500" y2="72167"/>
                          <a14:foregroundMark x1="45625" y1="72333" x2="47500" y2="73833"/>
                          <a14:foregroundMark x1="39500" y1="58500" x2="40500" y2="58500"/>
                          <a14:foregroundMark x1="33375" y1="63167" x2="34500" y2="67167"/>
                          <a14:foregroundMark x1="7375" y1="35333" x2="7375" y2="35333"/>
                          <a14:foregroundMark x1="7250" y1="34500" x2="725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487105" y="7056083"/>
              <a:ext cx="540371" cy="658546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910A634-4235-C5B3-6390-E1ADDAA4616B}"/>
                </a:ext>
              </a:extLst>
            </p:cNvPr>
            <p:cNvGrpSpPr/>
            <p:nvPr/>
          </p:nvGrpSpPr>
          <p:grpSpPr>
            <a:xfrm>
              <a:off x="-2062399" y="6001151"/>
              <a:ext cx="1623888" cy="786248"/>
              <a:chOff x="-2667693" y="5414473"/>
              <a:chExt cx="1597544" cy="766150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B3155F94-3969-C5D0-65F2-FA69707A3F8A}"/>
                  </a:ext>
                </a:extLst>
              </p:cNvPr>
              <p:cNvGrpSpPr/>
              <p:nvPr/>
            </p:nvGrpSpPr>
            <p:grpSpPr>
              <a:xfrm rot="477123">
                <a:off x="-2667693" y="5414473"/>
                <a:ext cx="1597544" cy="766150"/>
                <a:chOff x="2972948" y="4164522"/>
                <a:chExt cx="1422314" cy="940242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1C7238CA-C40F-62E6-AC41-3BEFC15FB5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10000" b="90000" l="3714" r="97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66" t="28274" r="5953" b="25297"/>
                <a:stretch/>
              </p:blipFill>
              <p:spPr>
                <a:xfrm>
                  <a:off x="2972948" y="4401885"/>
                  <a:ext cx="1422314" cy="702879"/>
                </a:xfrm>
                <a:prstGeom prst="rect">
                  <a:avLst/>
                </a:prstGeom>
              </p:spPr>
            </p:pic>
            <p:pic>
              <p:nvPicPr>
                <p:cNvPr id="20" name="Picture 4" descr="Image result for banana vector">
                  <a:extLst>
                    <a:ext uri="{FF2B5EF4-FFF2-40B4-BE49-F238E27FC236}">
                      <a16:creationId xmlns:a16="http://schemas.microsoft.com/office/drawing/2014/main" id="{8EC2439D-6F7D-FCC5-2B7B-E38F6302A4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580327">
                  <a:off x="3012268" y="4451832"/>
                  <a:ext cx="747562" cy="4011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F1C22730-7649-2682-0463-6D29B00885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 rot="176174">
                  <a:off x="3818286" y="4443620"/>
                  <a:ext cx="307930" cy="267129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C5A274F0-F2A7-839D-2989-25D7D28247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 rot="21376168">
                  <a:off x="3350084" y="4164522"/>
                  <a:ext cx="334563" cy="449832"/>
                </a:xfrm>
                <a:prstGeom prst="rect">
                  <a:avLst/>
                </a:prstGeom>
                <a:scene3d>
                  <a:camera prst="orthographicFront">
                    <a:rot lat="52031" lon="1495465" rev="21002235"/>
                  </a:camera>
                  <a:lightRig rig="threePt" dir="t"/>
                </a:scene3d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824A3A3-5F7A-C4A1-F73B-B8E9E5878C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7129791" flipH="1">
                <a:off x="-2161638" y="5451252"/>
                <a:ext cx="539523" cy="4699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3" name="Picture 2" descr="Vectors &amp; Vector Art ...">
            <a:extLst>
              <a:ext uri="{FF2B5EF4-FFF2-40B4-BE49-F238E27FC236}">
                <a16:creationId xmlns:a16="http://schemas.microsoft.com/office/drawing/2014/main" id="{17124747-F723-942A-D958-323B60911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5"/>
          <a:stretch/>
        </p:blipFill>
        <p:spPr bwMode="auto">
          <a:xfrm>
            <a:off x="2418063" y="2479873"/>
            <a:ext cx="642156" cy="811527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FDEC8D4-ECCD-4BD4-6161-68E53E425B6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2875" y="4292001"/>
            <a:ext cx="1784046" cy="13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52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9E1256-6049-8C19-DFB9-D622BF6305BB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26118" y="888209"/>
            <a:ext cx="8803972" cy="600678"/>
          </a:xfrm>
          <a:prstGeom prst="rect">
            <a:avLst/>
          </a:prstGeom>
        </p:spPr>
        <p:txBody>
          <a:bodyPr vert="horz" lIns="69271" tIns="34636" rIns="69271" bIns="34636" rtlCol="0" anchor="b" anchorCtr="0">
            <a:noAutofit/>
          </a:bodyPr>
          <a:lstStyle/>
          <a:p>
            <a:pPr algn="ctr" defTabSz="692756">
              <a:lnSpc>
                <a:spcPct val="90000"/>
              </a:lnSpc>
              <a:spcBef>
                <a:spcPct val="0"/>
              </a:spcBef>
              <a:spcAft>
                <a:spcPts val="455"/>
              </a:spcAft>
            </a:pPr>
            <a:r>
              <a:rPr lang="en-US" sz="3600" b="1" kern="1200" dirty="0">
                <a:solidFill>
                  <a:srgbClr val="E5540B"/>
                </a:solidFill>
                <a:latin typeface="Sabon Next LT" panose="02000500000000000000" pitchFamily="2" charset="0"/>
                <a:ea typeface="+mj-ea"/>
                <a:cs typeface="Sabon Next LT" panose="02000500000000000000" pitchFamily="2" charset="0"/>
              </a:rPr>
              <a:t>ELEMENTARY </a:t>
            </a:r>
          </a:p>
          <a:p>
            <a:pPr algn="ctr" defTabSz="692756">
              <a:lnSpc>
                <a:spcPct val="90000"/>
              </a:lnSpc>
              <a:spcBef>
                <a:spcPct val="0"/>
              </a:spcBef>
              <a:spcAft>
                <a:spcPts val="455"/>
              </a:spcAft>
            </a:pPr>
            <a:r>
              <a:rPr lang="en-US" sz="3600" b="1" kern="1200" dirty="0">
                <a:solidFill>
                  <a:srgbClr val="E5540B"/>
                </a:solidFill>
                <a:latin typeface="Sabon Next LT" panose="02000500000000000000" pitchFamily="2" charset="0"/>
                <a:ea typeface="+mj-ea"/>
                <a:cs typeface="Sabon Next LT" panose="02000500000000000000" pitchFamily="2" charset="0"/>
              </a:rPr>
              <a:t>LUNCH MEDIUM OF EXCHANGE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8146" y="1813149"/>
            <a:ext cx="11073161" cy="925126"/>
          </a:xfrm>
          <a:prstGeom prst="rect">
            <a:avLst/>
          </a:prstGeom>
        </p:spPr>
        <p:txBody>
          <a:bodyPr vert="horz" lIns="69271" tIns="34636" rIns="69271" bIns="34636" rtlCol="0" anchor="ctr" anchorCtr="0">
            <a:noAutofit/>
          </a:bodyPr>
          <a:lstStyle/>
          <a:p>
            <a:pPr defTabSz="692756">
              <a:lnSpc>
                <a:spcPct val="90000"/>
              </a:lnSpc>
              <a:spcAft>
                <a:spcPts val="379"/>
              </a:spcAft>
            </a:pPr>
            <a:r>
              <a:rPr lang="en-US" altLang="en-US" sz="28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Students enter the meal service lines by classroom and state their names while at the POS. This exchange helps with accurate meal counts, gives the cashier time to identify a reimbursable meal, and prevents students from receiving more than one reimbursable meal.</a:t>
            </a:r>
          </a:p>
        </p:txBody>
      </p:sp>
      <p:pic>
        <p:nvPicPr>
          <p:cNvPr id="3" name="Picture 24" descr="Page 2 | School cafeteria Vectors &amp; Illustrations for Free Download |  Freepik">
            <a:extLst>
              <a:ext uri="{FF2B5EF4-FFF2-40B4-BE49-F238E27FC236}">
                <a16:creationId xmlns:a16="http://schemas.microsoft.com/office/drawing/2014/main" id="{CBDAFEBF-3728-E863-5EA6-7E2F848FE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517" y="3148322"/>
            <a:ext cx="8869680" cy="4426327"/>
          </a:xfrm>
          <a:prstGeom prst="rect">
            <a:avLst/>
          </a:prstGeom>
          <a:gradFill>
            <a:gsLst>
              <a:gs pos="0">
                <a:srgbClr val="FFC000">
                  <a:alpha val="82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</p:pic>
      <p:pic>
        <p:nvPicPr>
          <p:cNvPr id="6" name="Picture 14" descr="Counter Stainless Steel Grey · Free vector graphic on Pixabay">
            <a:extLst>
              <a:ext uri="{FF2B5EF4-FFF2-40B4-BE49-F238E27FC236}">
                <a16:creationId xmlns:a16="http://schemas.microsoft.com/office/drawing/2014/main" id="{DBE27EF6-490E-04E3-BB54-6CA1835B6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5" b="89030" l="2532" r="93671">
                        <a14:foregroundMark x1="3586" y1="66667" x2="4641" y2="24895"/>
                        <a14:foregroundMark x1="93671" y1="46835" x2="90506" y2="16034"/>
                        <a14:foregroundMark x1="2532" y1="21519" x2="14557" y2="26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97" y="5331031"/>
            <a:ext cx="6304542" cy="256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F9E312-E448-CD8D-A4AA-4395735BD290}"/>
              </a:ext>
            </a:extLst>
          </p:cNvPr>
          <p:cNvGrpSpPr/>
          <p:nvPr/>
        </p:nvGrpSpPr>
        <p:grpSpPr>
          <a:xfrm>
            <a:off x="3331811" y="4235585"/>
            <a:ext cx="2810414" cy="1598454"/>
            <a:chOff x="2503713" y="943398"/>
            <a:chExt cx="6614226" cy="4443409"/>
          </a:xfrm>
        </p:grpSpPr>
        <p:pic>
          <p:nvPicPr>
            <p:cNvPr id="8" name="Picture 4" descr="Restaurant POS Hardware | POS Terminals | NCR">
              <a:extLst>
                <a:ext uri="{FF2B5EF4-FFF2-40B4-BE49-F238E27FC236}">
                  <a16:creationId xmlns:a16="http://schemas.microsoft.com/office/drawing/2014/main" id="{06B2FCB3-3379-A070-D2A9-8EE811F7CA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091" b="89697" l="4858" r="64070">
                          <a14:foregroundMark x1="5025" y1="10545" x2="21189" y2="9333"/>
                          <a14:foregroundMark x1="63233" y1="10909" x2="63233" y2="10909"/>
                          <a14:foregroundMark x1="14908" y1="86182" x2="50921" y2="80121"/>
                          <a14:foregroundMark x1="35008" y1="86788" x2="46064" y2="85455"/>
                          <a14:foregroundMark x1="56114" y1="89697" x2="56114" y2="89697"/>
                          <a14:foregroundMark x1="14238" y1="74182" x2="46315" y2="73818"/>
                          <a14:foregroundMark x1="51843" y1="72242" x2="61642" y2="71758"/>
                          <a14:foregroundMark x1="62647" y1="19273" x2="62060" y2="52485"/>
                          <a14:foregroundMark x1="13819" y1="71758" x2="6616" y2="71758"/>
                          <a14:foregroundMark x1="6533" y1="71758" x2="6784" y2="34182"/>
                          <a14:foregroundMark x1="42379" y1="9818" x2="59380" y2="10909"/>
                          <a14:foregroundMark x1="64070" y1="10667" x2="64070" y2="40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" t="4865" r="32244" b="7894"/>
            <a:stretch/>
          </p:blipFill>
          <p:spPr bwMode="auto">
            <a:xfrm>
              <a:off x="2503713" y="943398"/>
              <a:ext cx="6614226" cy="4443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A3E11F-AC73-8461-B069-2EF57564A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8536" y="1219741"/>
              <a:ext cx="5632347" cy="3170527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B50366D-CCBB-F200-0112-1732B6AD9C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333" y="4335005"/>
            <a:ext cx="2427947" cy="114055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C363A0A-C48F-4A5B-E74C-40B3722F5210}"/>
              </a:ext>
            </a:extLst>
          </p:cNvPr>
          <p:cNvGrpSpPr/>
          <p:nvPr/>
        </p:nvGrpSpPr>
        <p:grpSpPr>
          <a:xfrm>
            <a:off x="2526118" y="4589136"/>
            <a:ext cx="1232407" cy="1188498"/>
            <a:chOff x="-2666251" y="2893301"/>
            <a:chExt cx="1377865" cy="137566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5A7F9C6-01E4-0F20-1AF7-13C43976D8D6}"/>
                </a:ext>
              </a:extLst>
            </p:cNvPr>
            <p:cNvSpPr/>
            <p:nvPr/>
          </p:nvSpPr>
          <p:spPr>
            <a:xfrm>
              <a:off x="-1576136" y="2893301"/>
              <a:ext cx="180473" cy="15768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4FAF78-2B8E-256F-C125-61D456E44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666251" y="2893301"/>
              <a:ext cx="1377865" cy="137566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27DFF36-C897-96C8-6E51-F77F06D1C666}"/>
              </a:ext>
            </a:extLst>
          </p:cNvPr>
          <p:cNvSpPr/>
          <p:nvPr/>
        </p:nvSpPr>
        <p:spPr>
          <a:xfrm>
            <a:off x="3501143" y="4390466"/>
            <a:ext cx="1664208" cy="5486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420666-9185-1CF3-9779-F912966FD127}"/>
              </a:ext>
            </a:extLst>
          </p:cNvPr>
          <p:cNvGrpSpPr/>
          <p:nvPr/>
        </p:nvGrpSpPr>
        <p:grpSpPr>
          <a:xfrm>
            <a:off x="8441317" y="3731488"/>
            <a:ext cx="1472837" cy="3849370"/>
            <a:chOff x="-2122028" y="2805980"/>
            <a:chExt cx="1683517" cy="490864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933A725-A691-7071-308E-92A6C986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947" b="98587" l="9000" r="90000">
                          <a14:foregroundMark x1="53500" y1="11943" x2="44000" y2="8622"/>
                          <a14:foregroundMark x1="49167" y1="14629" x2="14667" y2="21555"/>
                          <a14:foregroundMark x1="42667" y1="29965" x2="59500" y2="29329"/>
                          <a14:foregroundMark x1="34833" y1="31449" x2="52833" y2="16678"/>
                          <a14:foregroundMark x1="64667" y1="31943" x2="75667" y2="11307"/>
                          <a14:foregroundMark x1="79500" y1="31590" x2="55167" y2="12721"/>
                          <a14:foregroundMark x1="88500" y1="22261" x2="60500" y2="10389"/>
                          <a14:foregroundMark x1="60500" y1="10389" x2="9000" y2="6148"/>
                          <a14:foregroundMark x1="9000" y1="6148" x2="9000" y2="6148"/>
                          <a14:foregroundMark x1="27333" y1="29258" x2="27333" y2="29258"/>
                          <a14:foregroundMark x1="29667" y1="22898" x2="29667" y2="22898"/>
                          <a14:foregroundMark x1="53167" y1="93216" x2="53167" y2="93216"/>
                          <a14:foregroundMark x1="48500" y1="95265" x2="48500" y2="95265"/>
                          <a14:foregroundMark x1="47000" y1="98657" x2="47000" y2="98657"/>
                          <a14:foregroundMark x1="58000" y1="98163" x2="58000" y2="98163"/>
                          <a14:foregroundMark x1="56167" y1="97173" x2="56167" y2="97173"/>
                          <a14:foregroundMark x1="48333" y1="96820" x2="48333" y2="96820"/>
                          <a14:foregroundMark x1="55500" y1="97880" x2="55500" y2="97880"/>
                          <a14:foregroundMark x1="56667" y1="96678" x2="55167" y2="96678"/>
                          <a14:foregroundMark x1="54833" y1="96678" x2="54833" y2="96678"/>
                          <a14:foregroundMark x1="87833" y1="11307" x2="86833" y2="11307"/>
                          <a14:foregroundMark x1="61833" y1="4947" x2="61833" y2="4947"/>
                          <a14:foregroundMark x1="37333" y1="22191" x2="37333" y2="22191"/>
                          <a14:backgroundMark x1="71333" y1="81979" x2="71333" y2="81979"/>
                          <a14:backgroundMark x1="72333" y1="81060" x2="72333" y2="81060"/>
                          <a14:backgroundMark x1="31167" y1="79647" x2="31167" y2="79647"/>
                          <a14:backgroundMark x1="48000" y1="97951" x2="48000" y2="97951"/>
                          <a14:backgroundMark x1="43167" y1="98445" x2="43167" y2="98445"/>
                          <a14:backgroundMark x1="58333" y1="98940" x2="58333" y2="98940"/>
                          <a14:backgroundMark x1="61500" y1="99293" x2="61500" y2="99293"/>
                          <a14:backgroundMark x1="59333" y1="98445" x2="59333" y2="98445"/>
                          <a14:backgroundMark x1="59833" y1="97668" x2="59833" y2="97668"/>
                          <a14:backgroundMark x1="55500" y1="98163" x2="55500" y2="98163"/>
                          <a14:backgroundMark x1="61500" y1="98799" x2="61500" y2="98799"/>
                          <a14:backgroundMark x1="60500" y1="98587" x2="60500" y2="98587"/>
                          <a14:backgroundMark x1="58333" y1="97385" x2="58333" y2="97385"/>
                          <a14:backgroundMark x1="57167" y1="98021" x2="57167" y2="98021"/>
                          <a14:backgroundMark x1="57167" y1="98021" x2="57167" y2="98021"/>
                          <a14:backgroundMark x1="55500" y1="97951" x2="55500" y2="97951"/>
                          <a14:backgroundMark x1="55500" y1="97951" x2="55500" y2="97951"/>
                          <a14:backgroundMark x1="49000" y1="98657" x2="49000" y2="98657"/>
                          <a14:backgroundMark x1="69333" y1="80707" x2="69333" y2="80707"/>
                          <a14:backgroundMark x1="66000" y1="80919" x2="66000" y2="80919"/>
                          <a14:backgroundMark x1="68833" y1="80424" x2="68833" y2="8042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122028" y="2805980"/>
              <a:ext cx="1683517" cy="468922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6E00E70-08B3-5453-4513-5DB15663A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7250" r="90000">
                          <a14:foregroundMark x1="41250" y1="21667" x2="41250" y2="21667"/>
                          <a14:foregroundMark x1="38125" y1="17833" x2="43625" y2="30333"/>
                          <a14:foregroundMark x1="69000" y1="66833" x2="76625" y2="63500"/>
                          <a14:foregroundMark x1="76625" y1="63500" x2="77250" y2="63500"/>
                          <a14:foregroundMark x1="85625" y1="76833" x2="20875" y2="79667"/>
                          <a14:foregroundMark x1="20875" y1="79667" x2="12125" y2="77833"/>
                          <a14:foregroundMark x1="12125" y1="77833" x2="12000" y2="77667"/>
                          <a14:foregroundMark x1="46875" y1="58000" x2="49000" y2="60167"/>
                          <a14:foregroundMark x1="40125" y1="69667" x2="40500" y2="72167"/>
                          <a14:foregroundMark x1="45625" y1="72333" x2="47500" y2="73833"/>
                          <a14:foregroundMark x1="39500" y1="58500" x2="40500" y2="58500"/>
                          <a14:foregroundMark x1="33375" y1="63167" x2="34500" y2="67167"/>
                          <a14:foregroundMark x1="7375" y1="35333" x2="7375" y2="35333"/>
                          <a14:foregroundMark x1="7250" y1="34500" x2="725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27083" y="7042749"/>
              <a:ext cx="540371" cy="65854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ADA256-3622-D9F0-31B6-EF9E16C32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7250" r="90000">
                          <a14:foregroundMark x1="41250" y1="21667" x2="41250" y2="21667"/>
                          <a14:foregroundMark x1="38125" y1="17833" x2="43625" y2="30333"/>
                          <a14:foregroundMark x1="69000" y1="66833" x2="76625" y2="63500"/>
                          <a14:foregroundMark x1="76625" y1="63500" x2="77250" y2="63500"/>
                          <a14:foregroundMark x1="85625" y1="76833" x2="20875" y2="79667"/>
                          <a14:foregroundMark x1="20875" y1="79667" x2="12125" y2="77833"/>
                          <a14:foregroundMark x1="12125" y1="77833" x2="12000" y2="77667"/>
                          <a14:foregroundMark x1="46875" y1="58000" x2="49000" y2="60167"/>
                          <a14:foregroundMark x1="40125" y1="69667" x2="40500" y2="72167"/>
                          <a14:foregroundMark x1="45625" y1="72333" x2="47500" y2="73833"/>
                          <a14:foregroundMark x1="39500" y1="58500" x2="40500" y2="58500"/>
                          <a14:foregroundMark x1="33375" y1="63167" x2="34500" y2="67167"/>
                          <a14:foregroundMark x1="7375" y1="35333" x2="7375" y2="35333"/>
                          <a14:foregroundMark x1="7250" y1="34500" x2="7250" y2="3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487105" y="7056083"/>
              <a:ext cx="540371" cy="658546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879FF61-4FE5-8870-7547-5190654A4EC3}"/>
                </a:ext>
              </a:extLst>
            </p:cNvPr>
            <p:cNvGrpSpPr/>
            <p:nvPr/>
          </p:nvGrpSpPr>
          <p:grpSpPr>
            <a:xfrm>
              <a:off x="-2062399" y="6001151"/>
              <a:ext cx="1623888" cy="786248"/>
              <a:chOff x="-2667693" y="5414473"/>
              <a:chExt cx="1597544" cy="76615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4F2F07E-0456-D6A8-D15D-6323810D3DE6}"/>
                  </a:ext>
                </a:extLst>
              </p:cNvPr>
              <p:cNvGrpSpPr/>
              <p:nvPr/>
            </p:nvGrpSpPr>
            <p:grpSpPr>
              <a:xfrm rot="477123">
                <a:off x="-2667693" y="5414473"/>
                <a:ext cx="1597544" cy="766150"/>
                <a:chOff x="2972948" y="4164522"/>
                <a:chExt cx="1422314" cy="940242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53D43E19-D78C-0642-B890-70B3EDCE03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3714" r="97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66" t="28274" r="5953" b="25297"/>
                <a:stretch/>
              </p:blipFill>
              <p:spPr>
                <a:xfrm>
                  <a:off x="2972948" y="4401885"/>
                  <a:ext cx="1422314" cy="702879"/>
                </a:xfrm>
                <a:prstGeom prst="rect">
                  <a:avLst/>
                </a:prstGeom>
              </p:spPr>
            </p:pic>
            <p:pic>
              <p:nvPicPr>
                <p:cNvPr id="27" name="Picture 4" descr="Image result for banana vector">
                  <a:extLst>
                    <a:ext uri="{FF2B5EF4-FFF2-40B4-BE49-F238E27FC236}">
                      <a16:creationId xmlns:a16="http://schemas.microsoft.com/office/drawing/2014/main" id="{31E1DBBB-49F4-6075-4591-8FEDD8DFB2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580327">
                  <a:off x="3012268" y="4451832"/>
                  <a:ext cx="747562" cy="4011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D817F148-9D50-DA44-0F9B-00C7712863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 rot="176174">
                  <a:off x="3818286" y="4443620"/>
                  <a:ext cx="307930" cy="267129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D21A34E3-2E06-1643-C849-235EE1E73B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 rot="21376168">
                  <a:off x="3350084" y="4164522"/>
                  <a:ext cx="334563" cy="449832"/>
                </a:xfrm>
                <a:prstGeom prst="rect">
                  <a:avLst/>
                </a:prstGeom>
                <a:scene3d>
                  <a:camera prst="orthographicFront">
                    <a:rot lat="52031" lon="1495465" rev="21002235"/>
                  </a:camera>
                  <a:lightRig rig="threePt" dir="t"/>
                </a:scene3d>
              </p:spPr>
            </p:pic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86F2B9D-E596-A2D0-AC15-90613E8668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7129791" flipH="1">
                <a:off x="-2161638" y="5451252"/>
                <a:ext cx="539523" cy="4699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1D55E73-14E8-2479-3523-8D33767CD55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37030" y="3168606"/>
            <a:ext cx="1854808" cy="151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32 0.28697 L 3.27206E-6 -9.15033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-143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C69709B-B806-D029-0937-54FB12885073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C018CF-3282-3E24-CEFA-3CC27065996A}"/>
              </a:ext>
            </a:extLst>
          </p:cNvPr>
          <p:cNvSpPr txBox="1"/>
          <p:nvPr/>
        </p:nvSpPr>
        <p:spPr>
          <a:xfrm>
            <a:off x="1366093" y="1786171"/>
            <a:ext cx="11401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8"/>
              </a:spcBef>
              <a:spcAft>
                <a:spcPts val="379"/>
              </a:spcAft>
            </a:pPr>
            <a:r>
              <a:rPr lang="en-US" sz="28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Lunch meal counts are to be conducted according to the following  counting and claiming method, per meal service model.</a:t>
            </a:r>
            <a:endParaRPr lang="en-US" altLang="en-US" sz="2800" dirty="0">
              <a:solidFill>
                <a:srgbClr val="E85E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976375-BB02-E42A-A148-D71AE742AC55}"/>
              </a:ext>
            </a:extLst>
          </p:cNvPr>
          <p:cNvSpPr txBox="1"/>
          <p:nvPr/>
        </p:nvSpPr>
        <p:spPr>
          <a:xfrm>
            <a:off x="1973293" y="495417"/>
            <a:ext cx="9871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SECONDARY </a:t>
            </a:r>
          </a:p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LUNCH MEDIUM OF EXCHANGE   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14DBD-DFD3-71FC-F689-C8AED7AB4A27}"/>
              </a:ext>
            </a:extLst>
          </p:cNvPr>
          <p:cNvSpPr/>
          <p:nvPr/>
        </p:nvSpPr>
        <p:spPr>
          <a:xfrm>
            <a:off x="2535769" y="5787744"/>
            <a:ext cx="8958074" cy="1017021"/>
          </a:xfrm>
          <a:custGeom>
            <a:avLst/>
            <a:gdLst>
              <a:gd name="connsiteX0" fmla="*/ 0 w 2397263"/>
              <a:gd name="connsiteY0" fmla="*/ 0 h 1017021"/>
              <a:gd name="connsiteX1" fmla="*/ 2397263 w 2397263"/>
              <a:gd name="connsiteY1" fmla="*/ 0 h 1017021"/>
              <a:gd name="connsiteX2" fmla="*/ 2397263 w 2397263"/>
              <a:gd name="connsiteY2" fmla="*/ 1017021 h 1017021"/>
              <a:gd name="connsiteX3" fmla="*/ 0 w 2397263"/>
              <a:gd name="connsiteY3" fmla="*/ 1017021 h 1017021"/>
              <a:gd name="connsiteX4" fmla="*/ 0 w 2397263"/>
              <a:gd name="connsiteY4" fmla="*/ 0 h 101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63" h="1017021">
                <a:moveTo>
                  <a:pt x="0" y="0"/>
                </a:moveTo>
                <a:lnTo>
                  <a:pt x="2397263" y="0"/>
                </a:lnTo>
                <a:lnTo>
                  <a:pt x="2397263" y="1017021"/>
                </a:lnTo>
                <a:lnTo>
                  <a:pt x="0" y="10170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889000"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say first and last name, simultaneously pressing </a:t>
            </a:r>
          </a:p>
          <a:p>
            <a:pPr defTabSz="889000"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“9” and “ENTER” on pin pad to claim a reimbursable meal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4BB7B5B-4E4A-936B-4BEF-04EA3E8EAC80}"/>
              </a:ext>
            </a:extLst>
          </p:cNvPr>
          <p:cNvSpPr/>
          <p:nvPr/>
        </p:nvSpPr>
        <p:spPr>
          <a:xfrm>
            <a:off x="2535768" y="2850945"/>
            <a:ext cx="8958075" cy="1017021"/>
          </a:xfrm>
          <a:custGeom>
            <a:avLst/>
            <a:gdLst>
              <a:gd name="connsiteX0" fmla="*/ 0 w 2397263"/>
              <a:gd name="connsiteY0" fmla="*/ 0 h 1017021"/>
              <a:gd name="connsiteX1" fmla="*/ 2397263 w 2397263"/>
              <a:gd name="connsiteY1" fmla="*/ 0 h 1017021"/>
              <a:gd name="connsiteX2" fmla="*/ 2397263 w 2397263"/>
              <a:gd name="connsiteY2" fmla="*/ 1017021 h 1017021"/>
              <a:gd name="connsiteX3" fmla="*/ 0 w 2397263"/>
              <a:gd name="connsiteY3" fmla="*/ 1017021 h 1017021"/>
              <a:gd name="connsiteX4" fmla="*/ 0 w 2397263"/>
              <a:gd name="connsiteY4" fmla="*/ 0 h 101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63" h="1017021">
                <a:moveTo>
                  <a:pt x="0" y="0"/>
                </a:moveTo>
                <a:lnTo>
                  <a:pt x="2397263" y="0"/>
                </a:lnTo>
                <a:lnTo>
                  <a:pt x="2397263" y="1017021"/>
                </a:lnTo>
                <a:lnTo>
                  <a:pt x="0" y="10170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FS staff will ensure a reimbursable meal is selected before claiming the meal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38BD7D-9663-19BC-3468-83A1C7ECBEF8}"/>
              </a:ext>
            </a:extLst>
          </p:cNvPr>
          <p:cNvSpPr/>
          <p:nvPr/>
        </p:nvSpPr>
        <p:spPr>
          <a:xfrm>
            <a:off x="2535768" y="3851393"/>
            <a:ext cx="8958075" cy="1017021"/>
          </a:xfrm>
          <a:custGeom>
            <a:avLst/>
            <a:gdLst>
              <a:gd name="connsiteX0" fmla="*/ 0 w 2397263"/>
              <a:gd name="connsiteY0" fmla="*/ 0 h 1017021"/>
              <a:gd name="connsiteX1" fmla="*/ 2397263 w 2397263"/>
              <a:gd name="connsiteY1" fmla="*/ 0 h 1017021"/>
              <a:gd name="connsiteX2" fmla="*/ 2397263 w 2397263"/>
              <a:gd name="connsiteY2" fmla="*/ 1017021 h 1017021"/>
              <a:gd name="connsiteX3" fmla="*/ 0 w 2397263"/>
              <a:gd name="connsiteY3" fmla="*/ 1017021 h 1017021"/>
              <a:gd name="connsiteX4" fmla="*/ 0 w 2397263"/>
              <a:gd name="connsiteY4" fmla="*/ 0 h 101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63" h="1017021">
                <a:moveTo>
                  <a:pt x="0" y="0"/>
                </a:moveTo>
                <a:lnTo>
                  <a:pt x="2397263" y="0"/>
                </a:lnTo>
                <a:lnTo>
                  <a:pt x="2397263" y="1017021"/>
                </a:lnTo>
                <a:lnTo>
                  <a:pt x="0" y="10170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a reimbursable meal was not selected, verbally ask the student to take another item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6DD3EEB-68BA-146A-3B0D-E797B94BAD16}"/>
              </a:ext>
            </a:extLst>
          </p:cNvPr>
          <p:cNvSpPr/>
          <p:nvPr/>
        </p:nvSpPr>
        <p:spPr>
          <a:xfrm>
            <a:off x="2535768" y="4851841"/>
            <a:ext cx="8958075" cy="1017021"/>
          </a:xfrm>
          <a:custGeom>
            <a:avLst/>
            <a:gdLst>
              <a:gd name="connsiteX0" fmla="*/ 0 w 2397263"/>
              <a:gd name="connsiteY0" fmla="*/ 0 h 1017021"/>
              <a:gd name="connsiteX1" fmla="*/ 2397263 w 2397263"/>
              <a:gd name="connsiteY1" fmla="*/ 0 h 1017021"/>
              <a:gd name="connsiteX2" fmla="*/ 2397263 w 2397263"/>
              <a:gd name="connsiteY2" fmla="*/ 1017021 h 1017021"/>
              <a:gd name="connsiteX3" fmla="*/ 0 w 2397263"/>
              <a:gd name="connsiteY3" fmla="*/ 1017021 h 1017021"/>
              <a:gd name="connsiteX4" fmla="*/ 0 w 2397263"/>
              <a:gd name="connsiteY4" fmla="*/ 0 h 101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63" h="1017021">
                <a:moveTo>
                  <a:pt x="0" y="0"/>
                </a:moveTo>
                <a:lnTo>
                  <a:pt x="2397263" y="0"/>
                </a:lnTo>
                <a:lnTo>
                  <a:pt x="2397263" y="1017021"/>
                </a:lnTo>
                <a:lnTo>
                  <a:pt x="0" y="10170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889000">
              <a:spcBef>
                <a:spcPct val="0"/>
              </a:spcBef>
              <a:spcAft>
                <a:spcPts val="400"/>
              </a:spcAft>
            </a:pPr>
            <a:r>
              <a:rPr lang="en-US" sz="28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a reimbursable meal is not selected, charge items as </a:t>
            </a:r>
          </a:p>
          <a:p>
            <a:pPr defTabSz="889000">
              <a:spcBef>
                <a:spcPct val="0"/>
              </a:spcBef>
              <a:spcAft>
                <a:spcPts val="400"/>
              </a:spcAft>
            </a:pPr>
            <a:r>
              <a:rPr lang="en-US" sz="28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A-la-carte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64E8F6-A446-C3EF-A54C-42A8801A5D46}"/>
              </a:ext>
            </a:extLst>
          </p:cNvPr>
          <p:cNvGrpSpPr/>
          <p:nvPr/>
        </p:nvGrpSpPr>
        <p:grpSpPr>
          <a:xfrm>
            <a:off x="1656371" y="2931270"/>
            <a:ext cx="702589" cy="3724161"/>
            <a:chOff x="530842" y="3512902"/>
            <a:chExt cx="702589" cy="372416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BD00FE7-37E8-ECCE-CDB6-E54324462443}"/>
                </a:ext>
              </a:extLst>
            </p:cNvPr>
            <p:cNvGrpSpPr/>
            <p:nvPr/>
          </p:nvGrpSpPr>
          <p:grpSpPr>
            <a:xfrm>
              <a:off x="542837" y="6536441"/>
              <a:ext cx="689814" cy="700622"/>
              <a:chOff x="-1387203" y="6536441"/>
              <a:chExt cx="689814" cy="700622"/>
            </a:xfrm>
          </p:grpSpPr>
          <p:sp>
            <p:nvSpPr>
              <p:cNvPr id="27" name="Flowchart: Connector 26">
                <a:extLst>
                  <a:ext uri="{FF2B5EF4-FFF2-40B4-BE49-F238E27FC236}">
                    <a16:creationId xmlns:a16="http://schemas.microsoft.com/office/drawing/2014/main" id="{CD5974F2-BFD8-5EE8-8831-23D7F7698DC1}"/>
                  </a:ext>
                </a:extLst>
              </p:cNvPr>
              <p:cNvSpPr/>
              <p:nvPr/>
            </p:nvSpPr>
            <p:spPr>
              <a:xfrm rot="20472831">
                <a:off x="-1387203" y="6536441"/>
                <a:ext cx="689814" cy="700622"/>
              </a:xfrm>
              <a:prstGeom prst="flowChartConnec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 descr="Pin">
                <a:extLst>
                  <a:ext uri="{FF2B5EF4-FFF2-40B4-BE49-F238E27FC236}">
                    <a16:creationId xmlns:a16="http://schemas.microsoft.com/office/drawing/2014/main" id="{14424112-10B1-A451-0DEC-0EB83B63DB14}"/>
                  </a:ext>
                </a:extLst>
              </p:cNvPr>
              <p:cNvSpPr/>
              <p:nvPr/>
            </p:nvSpPr>
            <p:spPr>
              <a:xfrm>
                <a:off x="-1233224" y="6667716"/>
                <a:ext cx="381856" cy="406361"/>
              </a:xfrm>
              <a:prstGeom prst="rect">
                <a:avLst/>
              </a:prstGeom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F84D2A-79EC-B696-476A-5E3AD02424F2}"/>
                </a:ext>
              </a:extLst>
            </p:cNvPr>
            <p:cNvGrpSpPr/>
            <p:nvPr/>
          </p:nvGrpSpPr>
          <p:grpSpPr>
            <a:xfrm>
              <a:off x="530842" y="4535196"/>
              <a:ext cx="689814" cy="700622"/>
              <a:chOff x="-2020029" y="4535196"/>
              <a:chExt cx="689814" cy="700622"/>
            </a:xfrm>
          </p:grpSpPr>
          <p:sp>
            <p:nvSpPr>
              <p:cNvPr id="24" name="Flowchart: Connector 23">
                <a:extLst>
                  <a:ext uri="{FF2B5EF4-FFF2-40B4-BE49-F238E27FC236}">
                    <a16:creationId xmlns:a16="http://schemas.microsoft.com/office/drawing/2014/main" id="{A6F3647F-B0F6-9DC7-5D36-5367ABEB997D}"/>
                  </a:ext>
                </a:extLst>
              </p:cNvPr>
              <p:cNvSpPr/>
              <p:nvPr/>
            </p:nvSpPr>
            <p:spPr>
              <a:xfrm rot="20472831">
                <a:off x="-2020029" y="4535196"/>
                <a:ext cx="689814" cy="700622"/>
              </a:xfrm>
              <a:prstGeom prst="flowChartConnec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 descr="Table Setting">
                <a:extLst>
                  <a:ext uri="{FF2B5EF4-FFF2-40B4-BE49-F238E27FC236}">
                    <a16:creationId xmlns:a16="http://schemas.microsoft.com/office/drawing/2014/main" id="{8E505A71-8E6E-5242-87F3-F32807B48679}"/>
                  </a:ext>
                </a:extLst>
              </p:cNvPr>
              <p:cNvSpPr/>
              <p:nvPr/>
            </p:nvSpPr>
            <p:spPr>
              <a:xfrm>
                <a:off x="-1920399" y="4618016"/>
                <a:ext cx="514541" cy="490514"/>
              </a:xfrm>
              <a:prstGeom prst="rect">
                <a:avLst/>
              </a:prstGeom>
              <a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8599A6-6EA4-7D7E-A184-1013567E469D}"/>
                </a:ext>
              </a:extLst>
            </p:cNvPr>
            <p:cNvGrpSpPr/>
            <p:nvPr/>
          </p:nvGrpSpPr>
          <p:grpSpPr>
            <a:xfrm>
              <a:off x="542837" y="5525884"/>
              <a:ext cx="689814" cy="700622"/>
              <a:chOff x="-1699144" y="5525884"/>
              <a:chExt cx="689814" cy="700622"/>
            </a:xfrm>
          </p:grpSpPr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id="{95C5D4BD-23D5-1D5A-0D03-3A3FC02DE35C}"/>
                  </a:ext>
                </a:extLst>
              </p:cNvPr>
              <p:cNvSpPr/>
              <p:nvPr/>
            </p:nvSpPr>
            <p:spPr>
              <a:xfrm rot="20472831">
                <a:off x="-1699144" y="5525884"/>
                <a:ext cx="689814" cy="700622"/>
              </a:xfrm>
              <a:prstGeom prst="flowChartConnec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 descr="Burger and Drink">
                <a:extLst>
                  <a:ext uri="{FF2B5EF4-FFF2-40B4-BE49-F238E27FC236}">
                    <a16:creationId xmlns:a16="http://schemas.microsoft.com/office/drawing/2014/main" id="{AA1BD151-B481-9C13-CD5C-4CA2B3BCA131}"/>
                  </a:ext>
                </a:extLst>
              </p:cNvPr>
              <p:cNvSpPr/>
              <p:nvPr/>
            </p:nvSpPr>
            <p:spPr>
              <a:xfrm>
                <a:off x="-1590509" y="5615122"/>
                <a:ext cx="472543" cy="419908"/>
              </a:xfrm>
              <a:prstGeom prst="rect">
                <a:avLst/>
              </a:prstGeom>
              <a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B46D1E7-8346-E950-7AF7-8DE96E62F045}"/>
                </a:ext>
              </a:extLst>
            </p:cNvPr>
            <p:cNvGrpSpPr/>
            <p:nvPr/>
          </p:nvGrpSpPr>
          <p:grpSpPr>
            <a:xfrm>
              <a:off x="543617" y="3512902"/>
              <a:ext cx="689814" cy="700622"/>
              <a:chOff x="-2322245" y="3512902"/>
              <a:chExt cx="689814" cy="700622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958CF9B4-DE70-E762-B982-47BD8E7663EC}"/>
                  </a:ext>
                </a:extLst>
              </p:cNvPr>
              <p:cNvSpPr/>
              <p:nvPr/>
            </p:nvSpPr>
            <p:spPr>
              <a:xfrm rot="20472831">
                <a:off x="-2322245" y="3512902"/>
                <a:ext cx="689814" cy="700622"/>
              </a:xfrm>
              <a:prstGeom prst="flowChartConnec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 descr="Fork and knife">
                <a:extLst>
                  <a:ext uri="{FF2B5EF4-FFF2-40B4-BE49-F238E27FC236}">
                    <a16:creationId xmlns:a16="http://schemas.microsoft.com/office/drawing/2014/main" id="{FE8E9C5A-71EF-48EE-D2EF-BE0D9D134A4F}"/>
                  </a:ext>
                </a:extLst>
              </p:cNvPr>
              <p:cNvSpPr/>
              <p:nvPr/>
            </p:nvSpPr>
            <p:spPr>
              <a:xfrm>
                <a:off x="-2151458" y="3682737"/>
                <a:ext cx="348240" cy="360951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FF27473-66A0-9775-F0CD-8B48D967A4C2}"/>
              </a:ext>
            </a:extLst>
          </p:cNvPr>
          <p:cNvGrpSpPr/>
          <p:nvPr/>
        </p:nvGrpSpPr>
        <p:grpSpPr>
          <a:xfrm rot="20306844">
            <a:off x="35736" y="496510"/>
            <a:ext cx="3686375" cy="1100795"/>
            <a:chOff x="-4032737" y="3167541"/>
            <a:chExt cx="5333922" cy="1384995"/>
          </a:xfrm>
          <a:solidFill>
            <a:srgbClr val="E85E19"/>
          </a:solidFill>
        </p:grpSpPr>
        <p:sp>
          <p:nvSpPr>
            <p:cNvPr id="7" name="Ribbon: Curved and Tilted Up 6">
              <a:extLst>
                <a:ext uri="{FF2B5EF4-FFF2-40B4-BE49-F238E27FC236}">
                  <a16:creationId xmlns:a16="http://schemas.microsoft.com/office/drawing/2014/main" id="{72D1AEB1-DE7D-EFF9-0541-F2FA576E266F}"/>
                </a:ext>
              </a:extLst>
            </p:cNvPr>
            <p:cNvSpPr/>
            <p:nvPr/>
          </p:nvSpPr>
          <p:spPr>
            <a:xfrm>
              <a:off x="-4032737" y="3167541"/>
              <a:ext cx="5333922" cy="1384995"/>
            </a:xfrm>
            <a:prstGeom prst="ellipseRibbon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CE41B1-9D9D-A70F-0AB8-20CF68DDF4AE}"/>
                </a:ext>
              </a:extLst>
            </p:cNvPr>
            <p:cNvSpPr txBox="1"/>
            <p:nvPr/>
          </p:nvSpPr>
          <p:spPr>
            <a:xfrm>
              <a:off x="-2683850" y="3259680"/>
              <a:ext cx="2578591" cy="999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800" b="1" dirty="0">
                  <a:latin typeface="Sabon Next LT" panose="02000500000000000000" pitchFamily="2" charset="0"/>
                  <a:cs typeface="Sabon Next LT" panose="02000500000000000000" pitchFamily="2" charset="0"/>
                </a:rPr>
                <a:t>GRACE PERIOD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6114BA0-AAAC-3F3D-A8E6-DC5F79F3DB5C}"/>
              </a:ext>
            </a:extLst>
          </p:cNvPr>
          <p:cNvSpPr txBox="1"/>
          <p:nvPr/>
        </p:nvSpPr>
        <p:spPr>
          <a:xfrm>
            <a:off x="341312" y="6929735"/>
            <a:ext cx="1309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5"/>
              </a:spcBef>
            </a:pPr>
            <a:r>
              <a:rPr lang="en-US" sz="24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*Counting and claiming will change after grace period ends</a:t>
            </a:r>
          </a:p>
        </p:txBody>
      </p:sp>
    </p:spTree>
    <p:extLst>
      <p:ext uri="{BB962C8B-B14F-4D97-AF65-F5344CB8AC3E}">
        <p14:creationId xmlns:p14="http://schemas.microsoft.com/office/powerpoint/2010/main" val="14321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D02D15-64AE-431E-0602-BE4F2504024F}"/>
              </a:ext>
            </a:extLst>
          </p:cNvPr>
          <p:cNvSpPr/>
          <p:nvPr/>
        </p:nvSpPr>
        <p:spPr>
          <a:xfrm>
            <a:off x="419012" y="252476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546269"/>
            <a:ext cx="13817600" cy="719290"/>
          </a:xfrm>
          <a:prstGeom prst="rect">
            <a:avLst/>
          </a:prstGeom>
        </p:spPr>
        <p:txBody>
          <a:bodyPr vert="horz" lIns="69271" tIns="34636" rIns="69271" bIns="34636" rtlCol="0" anchor="b" anchorCtr="0">
            <a:normAutofit lnSpcReduction="10000"/>
          </a:bodyPr>
          <a:lstStyle/>
          <a:p>
            <a:pPr algn="ctr" defTabSz="692756">
              <a:spcBef>
                <a:spcPct val="0"/>
              </a:spcBef>
              <a:spcAft>
                <a:spcPts val="455"/>
              </a:spcAft>
            </a:pPr>
            <a:r>
              <a:rPr lang="en-US" sz="4400" b="1" kern="1200" cap="all" dirty="0">
                <a:solidFill>
                  <a:srgbClr val="E5540B"/>
                </a:solidFill>
                <a:latin typeface="Sabon Next LT" panose="02000500000000000000" pitchFamily="2" charset="0"/>
                <a:ea typeface="+mj-ea"/>
                <a:cs typeface="Sabon Next LT" panose="02000500000000000000" pitchFamily="2" charset="0"/>
              </a:rPr>
              <a:t>Overview &amp; Purpose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33688" y="1294698"/>
            <a:ext cx="10961511" cy="1696402"/>
          </a:xfrm>
          <a:prstGeom prst="rect">
            <a:avLst/>
          </a:prstGeom>
        </p:spPr>
        <p:txBody>
          <a:bodyPr vert="horz" lIns="69271" tIns="34636" rIns="69271" bIns="34636" rtlCol="0">
            <a:noAutofit/>
          </a:bodyPr>
          <a:lstStyle/>
          <a:p>
            <a:pPr defTabSz="692756">
              <a:spcBef>
                <a:spcPts val="273"/>
              </a:spcBef>
            </a:pPr>
            <a:r>
              <a:rPr lang="en-US" sz="36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training will provide updated procedures for counting and claiming meals in the 2025</a:t>
            </a: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2026 school year. </a:t>
            </a:r>
          </a:p>
          <a:p>
            <a:pPr defTabSz="692756">
              <a:spcBef>
                <a:spcPts val="273"/>
              </a:spcBef>
            </a:pPr>
            <a:r>
              <a:rPr lang="en-US" sz="36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purpose of this training is to identify and understand the following: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376035-49A3-DD44-6D4E-8F357FAB8DB2}"/>
              </a:ext>
            </a:extLst>
          </p:cNvPr>
          <p:cNvGrpSpPr/>
          <p:nvPr/>
        </p:nvGrpSpPr>
        <p:grpSpPr>
          <a:xfrm>
            <a:off x="2645768" y="3586926"/>
            <a:ext cx="8526064" cy="3105722"/>
            <a:chOff x="1397535" y="3816221"/>
            <a:chExt cx="8526064" cy="3105722"/>
          </a:xfrm>
        </p:grpSpPr>
        <p:sp>
          <p:nvSpPr>
            <p:cNvPr id="4" name="Rectangle 3" descr="Fork and knife">
              <a:extLst>
                <a:ext uri="{FF2B5EF4-FFF2-40B4-BE49-F238E27FC236}">
                  <a16:creationId xmlns:a16="http://schemas.microsoft.com/office/drawing/2014/main" id="{B075456A-C1A5-B479-2C75-CA77C0265897}"/>
                </a:ext>
              </a:extLst>
            </p:cNvPr>
            <p:cNvSpPr/>
            <p:nvPr/>
          </p:nvSpPr>
          <p:spPr>
            <a:xfrm>
              <a:off x="1969519" y="4085819"/>
              <a:ext cx="1326683" cy="1326683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C132A4D-3848-E58C-4E01-A98E792871DB}"/>
                </a:ext>
              </a:extLst>
            </p:cNvPr>
            <p:cNvSpPr/>
            <p:nvPr/>
          </p:nvSpPr>
          <p:spPr>
            <a:xfrm>
              <a:off x="1397535" y="5563759"/>
              <a:ext cx="2577101" cy="1358184"/>
            </a:xfrm>
            <a:custGeom>
              <a:avLst/>
              <a:gdLst>
                <a:gd name="connsiteX0" fmla="*/ 0 w 2577101"/>
                <a:gd name="connsiteY0" fmla="*/ 0 h 1358184"/>
                <a:gd name="connsiteX1" fmla="*/ 2577101 w 2577101"/>
                <a:gd name="connsiteY1" fmla="*/ 0 h 1358184"/>
                <a:gd name="connsiteX2" fmla="*/ 2577101 w 2577101"/>
                <a:gd name="connsiteY2" fmla="*/ 1358184 h 1358184"/>
                <a:gd name="connsiteX3" fmla="*/ 0 w 2577101"/>
                <a:gd name="connsiteY3" fmla="*/ 1358184 h 1358184"/>
                <a:gd name="connsiteX4" fmla="*/ 0 w 2577101"/>
                <a:gd name="connsiteY4" fmla="*/ 0 h 135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101" h="1358184">
                  <a:moveTo>
                    <a:pt x="0" y="0"/>
                  </a:moveTo>
                  <a:lnTo>
                    <a:pt x="2577101" y="0"/>
                  </a:lnTo>
                  <a:lnTo>
                    <a:pt x="2577101" y="1358184"/>
                  </a:lnTo>
                  <a:lnTo>
                    <a:pt x="0" y="13581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600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rgbClr val="E85E1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Universal Meals</a:t>
              </a:r>
            </a:p>
          </p:txBody>
        </p:sp>
        <p:sp>
          <p:nvSpPr>
            <p:cNvPr id="6" name="Rectangle 5" descr="Money">
              <a:extLst>
                <a:ext uri="{FF2B5EF4-FFF2-40B4-BE49-F238E27FC236}">
                  <a16:creationId xmlns:a16="http://schemas.microsoft.com/office/drawing/2014/main" id="{02D6C1AF-97FE-405D-0B43-1B4B34B1D1E8}"/>
                </a:ext>
              </a:extLst>
            </p:cNvPr>
            <p:cNvSpPr/>
            <p:nvPr/>
          </p:nvSpPr>
          <p:spPr>
            <a:xfrm>
              <a:off x="4215574" y="3816221"/>
              <a:ext cx="1617187" cy="1617187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093E833-4855-FB24-F623-CA85D1D8CE75}"/>
                </a:ext>
              </a:extLst>
            </p:cNvPr>
            <p:cNvSpPr/>
            <p:nvPr/>
          </p:nvSpPr>
          <p:spPr>
            <a:xfrm>
              <a:off x="4135261" y="5563759"/>
              <a:ext cx="1617187" cy="1358184"/>
            </a:xfrm>
            <a:custGeom>
              <a:avLst/>
              <a:gdLst>
                <a:gd name="connsiteX0" fmla="*/ 0 w 1617187"/>
                <a:gd name="connsiteY0" fmla="*/ 0 h 1358184"/>
                <a:gd name="connsiteX1" fmla="*/ 1617187 w 1617187"/>
                <a:gd name="connsiteY1" fmla="*/ 0 h 1358184"/>
                <a:gd name="connsiteX2" fmla="*/ 1617187 w 1617187"/>
                <a:gd name="connsiteY2" fmla="*/ 1358184 h 1358184"/>
                <a:gd name="connsiteX3" fmla="*/ 0 w 1617187"/>
                <a:gd name="connsiteY3" fmla="*/ 1358184 h 1358184"/>
                <a:gd name="connsiteX4" fmla="*/ 0 w 1617187"/>
                <a:gd name="connsiteY4" fmla="*/ 0 h 135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187" h="1358184">
                  <a:moveTo>
                    <a:pt x="0" y="0"/>
                  </a:moveTo>
                  <a:lnTo>
                    <a:pt x="1617187" y="0"/>
                  </a:lnTo>
                  <a:lnTo>
                    <a:pt x="1617187" y="1358184"/>
                  </a:lnTo>
                  <a:lnTo>
                    <a:pt x="0" y="13581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rgbClr val="E85E1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Medium of Exchange and Cash Collection</a:t>
              </a:r>
            </a:p>
          </p:txBody>
        </p:sp>
        <p:sp>
          <p:nvSpPr>
            <p:cNvPr id="8" name="Rectangle 7" descr="Document">
              <a:extLst>
                <a:ext uri="{FF2B5EF4-FFF2-40B4-BE49-F238E27FC236}">
                  <a16:creationId xmlns:a16="http://schemas.microsoft.com/office/drawing/2014/main" id="{78462713-E168-3A17-4D65-D54ECB4138DB}"/>
                </a:ext>
              </a:extLst>
            </p:cNvPr>
            <p:cNvSpPr/>
            <p:nvPr/>
          </p:nvSpPr>
          <p:spPr>
            <a:xfrm>
              <a:off x="6267068" y="4067111"/>
              <a:ext cx="1364097" cy="1364097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D9983BC-B609-C3EB-D8D8-56C643C5EC27}"/>
                </a:ext>
              </a:extLst>
            </p:cNvPr>
            <p:cNvSpPr/>
            <p:nvPr/>
          </p:nvSpPr>
          <p:spPr>
            <a:xfrm>
              <a:off x="6074549" y="5554979"/>
              <a:ext cx="1749137" cy="1358184"/>
            </a:xfrm>
            <a:custGeom>
              <a:avLst/>
              <a:gdLst>
                <a:gd name="connsiteX0" fmla="*/ 0 w 1617187"/>
                <a:gd name="connsiteY0" fmla="*/ 0 h 1358184"/>
                <a:gd name="connsiteX1" fmla="*/ 1617187 w 1617187"/>
                <a:gd name="connsiteY1" fmla="*/ 0 h 1358184"/>
                <a:gd name="connsiteX2" fmla="*/ 1617187 w 1617187"/>
                <a:gd name="connsiteY2" fmla="*/ 1358184 h 1358184"/>
                <a:gd name="connsiteX3" fmla="*/ 0 w 1617187"/>
                <a:gd name="connsiteY3" fmla="*/ 1358184 h 1358184"/>
                <a:gd name="connsiteX4" fmla="*/ 0 w 1617187"/>
                <a:gd name="connsiteY4" fmla="*/ 0 h 135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187" h="1358184">
                  <a:moveTo>
                    <a:pt x="0" y="0"/>
                  </a:moveTo>
                  <a:lnTo>
                    <a:pt x="1617187" y="0"/>
                  </a:lnTo>
                  <a:lnTo>
                    <a:pt x="1617187" y="1358184"/>
                  </a:lnTo>
                  <a:lnTo>
                    <a:pt x="0" y="13581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rgbClr val="E85E1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Benefit Issuance Documents (Rosters)</a:t>
              </a:r>
            </a:p>
          </p:txBody>
        </p:sp>
        <p:sp>
          <p:nvSpPr>
            <p:cNvPr id="10" name="Rectangle 9" descr="Call center">
              <a:extLst>
                <a:ext uri="{FF2B5EF4-FFF2-40B4-BE49-F238E27FC236}">
                  <a16:creationId xmlns:a16="http://schemas.microsoft.com/office/drawing/2014/main" id="{05703422-D5B0-0F71-3AE1-CF5D1F57997F}"/>
                </a:ext>
              </a:extLst>
            </p:cNvPr>
            <p:cNvSpPr/>
            <p:nvPr/>
          </p:nvSpPr>
          <p:spPr>
            <a:xfrm>
              <a:off x="8285941" y="4085819"/>
              <a:ext cx="1364982" cy="1364982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1D1C1C-726A-3893-3166-B2CDCB1A2691}"/>
                </a:ext>
              </a:extLst>
            </p:cNvPr>
            <p:cNvSpPr/>
            <p:nvPr/>
          </p:nvSpPr>
          <p:spPr>
            <a:xfrm>
              <a:off x="8013265" y="5563759"/>
              <a:ext cx="1910334" cy="1358184"/>
            </a:xfrm>
            <a:custGeom>
              <a:avLst/>
              <a:gdLst>
                <a:gd name="connsiteX0" fmla="*/ 0 w 1617187"/>
                <a:gd name="connsiteY0" fmla="*/ 0 h 1358184"/>
                <a:gd name="connsiteX1" fmla="*/ 1617187 w 1617187"/>
                <a:gd name="connsiteY1" fmla="*/ 0 h 1358184"/>
                <a:gd name="connsiteX2" fmla="*/ 1617187 w 1617187"/>
                <a:gd name="connsiteY2" fmla="*/ 1358184 h 1358184"/>
                <a:gd name="connsiteX3" fmla="*/ 0 w 1617187"/>
                <a:gd name="connsiteY3" fmla="*/ 1358184 h 1358184"/>
                <a:gd name="connsiteX4" fmla="*/ 0 w 1617187"/>
                <a:gd name="connsiteY4" fmla="*/ 0 h 135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187" h="1358184">
                  <a:moveTo>
                    <a:pt x="0" y="0"/>
                  </a:moveTo>
                  <a:lnTo>
                    <a:pt x="1617187" y="0"/>
                  </a:lnTo>
                  <a:lnTo>
                    <a:pt x="1617187" y="1358184"/>
                  </a:lnTo>
                  <a:lnTo>
                    <a:pt x="0" y="13581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rgbClr val="E85E1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Point of Service (POS) Failure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962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737EA-C4DC-F3D3-5D33-0DC74CEBD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6AA4EE6-64F2-F341-56A5-2ED847904A86}"/>
              </a:ext>
            </a:extLst>
          </p:cNvPr>
          <p:cNvSpPr/>
          <p:nvPr/>
        </p:nvSpPr>
        <p:spPr>
          <a:xfrm>
            <a:off x="456719" y="298090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803159-CF3C-D2E8-381B-C97A54D32FF6}"/>
              </a:ext>
            </a:extLst>
          </p:cNvPr>
          <p:cNvSpPr txBox="1"/>
          <p:nvPr/>
        </p:nvSpPr>
        <p:spPr>
          <a:xfrm>
            <a:off x="1309304" y="1730102"/>
            <a:ext cx="11017955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38"/>
              </a:spcBef>
              <a:spcAft>
                <a:spcPts val="379"/>
              </a:spcAft>
            </a:pPr>
            <a:r>
              <a:rPr lang="en-US" alt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Pin numbers will go live on September 15, 2025. FSD will use the following mediums of exchange at secondary sites.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156BC3-28D4-F8B3-814D-24E5F9113576}"/>
              </a:ext>
            </a:extLst>
          </p:cNvPr>
          <p:cNvGrpSpPr/>
          <p:nvPr/>
        </p:nvGrpSpPr>
        <p:grpSpPr>
          <a:xfrm rot="20306844">
            <a:off x="35735" y="496511"/>
            <a:ext cx="3686375" cy="1100795"/>
            <a:chOff x="-4032737" y="3167541"/>
            <a:chExt cx="5333922" cy="1384995"/>
          </a:xfrm>
          <a:solidFill>
            <a:srgbClr val="E85E19"/>
          </a:solidFill>
        </p:grpSpPr>
        <p:sp>
          <p:nvSpPr>
            <p:cNvPr id="3" name="Ribbon: Curved and Tilted Up 2">
              <a:extLst>
                <a:ext uri="{FF2B5EF4-FFF2-40B4-BE49-F238E27FC236}">
                  <a16:creationId xmlns:a16="http://schemas.microsoft.com/office/drawing/2014/main" id="{BC8200E4-3B20-ABE8-5E58-4F7396EE07FC}"/>
                </a:ext>
              </a:extLst>
            </p:cNvPr>
            <p:cNvSpPr/>
            <p:nvPr/>
          </p:nvSpPr>
          <p:spPr>
            <a:xfrm>
              <a:off x="-4032737" y="3167541"/>
              <a:ext cx="5333922" cy="1384995"/>
            </a:xfrm>
            <a:prstGeom prst="ellipseRibbon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B844B4-AA64-7949-8C10-F2B11637A835}"/>
                </a:ext>
              </a:extLst>
            </p:cNvPr>
            <p:cNvSpPr txBox="1"/>
            <p:nvPr/>
          </p:nvSpPr>
          <p:spPr>
            <a:xfrm>
              <a:off x="-2779655" y="3262007"/>
              <a:ext cx="2840650" cy="999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800" b="1" dirty="0">
                  <a:latin typeface="Sabon Next LT" panose="02000500000000000000" pitchFamily="2" charset="0"/>
                  <a:cs typeface="Sabon Next LT" panose="02000500000000000000" pitchFamily="2" charset="0"/>
                </a:rPr>
                <a:t>NEW</a:t>
              </a:r>
            </a:p>
            <a:p>
              <a:pPr algn="ctr">
                <a:lnSpc>
                  <a:spcPts val="2700"/>
                </a:lnSpc>
              </a:pPr>
              <a:r>
                <a:rPr lang="en-US" sz="2800" b="1" dirty="0">
                  <a:latin typeface="Sabon Next LT" panose="02000500000000000000" pitchFamily="2" charset="0"/>
                  <a:cs typeface="Sabon Next LT" panose="02000500000000000000" pitchFamily="2" charset="0"/>
                </a:rPr>
                <a:t>PROCESS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B269B3-6159-2375-7484-3E8977231FAA}"/>
              </a:ext>
            </a:extLst>
          </p:cNvPr>
          <p:cNvGrpSpPr/>
          <p:nvPr/>
        </p:nvGrpSpPr>
        <p:grpSpPr>
          <a:xfrm>
            <a:off x="1715094" y="3019722"/>
            <a:ext cx="702589" cy="3724161"/>
            <a:chOff x="1715094" y="3019722"/>
            <a:chExt cx="702589" cy="37241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FC3FB1-1F6C-BC87-9B81-0FA4E3FB63FB}"/>
                </a:ext>
              </a:extLst>
            </p:cNvPr>
            <p:cNvGrpSpPr/>
            <p:nvPr/>
          </p:nvGrpSpPr>
          <p:grpSpPr>
            <a:xfrm>
              <a:off x="1727089" y="6043261"/>
              <a:ext cx="689814" cy="700622"/>
              <a:chOff x="-1387203" y="6536441"/>
              <a:chExt cx="689814" cy="700622"/>
            </a:xfrm>
          </p:grpSpPr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EBAB3949-F093-7AB4-2DE0-150479C041DB}"/>
                  </a:ext>
                </a:extLst>
              </p:cNvPr>
              <p:cNvSpPr/>
              <p:nvPr/>
            </p:nvSpPr>
            <p:spPr>
              <a:xfrm rot="20472831">
                <a:off x="-1387203" y="6536441"/>
                <a:ext cx="689814" cy="700622"/>
              </a:xfrm>
              <a:prstGeom prst="flowChartConnec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 descr="Pin">
                <a:extLst>
                  <a:ext uri="{FF2B5EF4-FFF2-40B4-BE49-F238E27FC236}">
                    <a16:creationId xmlns:a16="http://schemas.microsoft.com/office/drawing/2014/main" id="{7C11A2A0-70C1-49B5-E2BE-6DE7878033F4}"/>
                  </a:ext>
                </a:extLst>
              </p:cNvPr>
              <p:cNvSpPr/>
              <p:nvPr/>
            </p:nvSpPr>
            <p:spPr>
              <a:xfrm>
                <a:off x="-1233224" y="6667716"/>
                <a:ext cx="381856" cy="406361"/>
              </a:xfrm>
              <a:prstGeom prst="rect">
                <a:avLst/>
              </a:prstGeom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AA0CD8F-B2EF-F5D3-CB77-40BFA7E87E80}"/>
                </a:ext>
              </a:extLst>
            </p:cNvPr>
            <p:cNvGrpSpPr/>
            <p:nvPr/>
          </p:nvGrpSpPr>
          <p:grpSpPr>
            <a:xfrm>
              <a:off x="1715094" y="4011194"/>
              <a:ext cx="689814" cy="700622"/>
              <a:chOff x="1715094" y="4011194"/>
              <a:chExt cx="689814" cy="700622"/>
            </a:xfrm>
          </p:grpSpPr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C1605644-62D7-3BA8-AB09-E579F35424FA}"/>
                  </a:ext>
                </a:extLst>
              </p:cNvPr>
              <p:cNvSpPr/>
              <p:nvPr/>
            </p:nvSpPr>
            <p:spPr>
              <a:xfrm rot="20472831">
                <a:off x="1715094" y="4011194"/>
                <a:ext cx="689814" cy="700622"/>
              </a:xfrm>
              <a:prstGeom prst="flowChartConnec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 descr="Table Setting">
                <a:extLst>
                  <a:ext uri="{FF2B5EF4-FFF2-40B4-BE49-F238E27FC236}">
                    <a16:creationId xmlns:a16="http://schemas.microsoft.com/office/drawing/2014/main" id="{5AE14374-4687-6C45-8BB1-FE3D8E21EB07}"/>
                  </a:ext>
                </a:extLst>
              </p:cNvPr>
              <p:cNvSpPr/>
              <p:nvPr/>
            </p:nvSpPr>
            <p:spPr>
              <a:xfrm>
                <a:off x="1814724" y="4094014"/>
                <a:ext cx="514541" cy="490514"/>
              </a:xfrm>
              <a:prstGeom prst="rect">
                <a:avLst/>
              </a:prstGeom>
              <a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6E1B132-0FAE-BD78-99BB-B7A3EC6247EB}"/>
                </a:ext>
              </a:extLst>
            </p:cNvPr>
            <p:cNvGrpSpPr/>
            <p:nvPr/>
          </p:nvGrpSpPr>
          <p:grpSpPr>
            <a:xfrm>
              <a:off x="1727089" y="5032704"/>
              <a:ext cx="689814" cy="700622"/>
              <a:chOff x="-1699144" y="5525884"/>
              <a:chExt cx="689814" cy="700622"/>
            </a:xfrm>
          </p:grpSpPr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CC9E66A8-31B0-8AD0-AA86-FC9BA6B8EB39}"/>
                  </a:ext>
                </a:extLst>
              </p:cNvPr>
              <p:cNvSpPr/>
              <p:nvPr/>
            </p:nvSpPr>
            <p:spPr>
              <a:xfrm rot="20472831">
                <a:off x="-1699144" y="5525884"/>
                <a:ext cx="689814" cy="700622"/>
              </a:xfrm>
              <a:prstGeom prst="flowChartConnec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 descr="Burger and Drink">
                <a:extLst>
                  <a:ext uri="{FF2B5EF4-FFF2-40B4-BE49-F238E27FC236}">
                    <a16:creationId xmlns:a16="http://schemas.microsoft.com/office/drawing/2014/main" id="{2C58F181-4C4C-6A1A-9407-FF6984327697}"/>
                  </a:ext>
                </a:extLst>
              </p:cNvPr>
              <p:cNvSpPr/>
              <p:nvPr/>
            </p:nvSpPr>
            <p:spPr>
              <a:xfrm>
                <a:off x="-1590509" y="5615122"/>
                <a:ext cx="472543" cy="419908"/>
              </a:xfrm>
              <a:prstGeom prst="rect">
                <a:avLst/>
              </a:prstGeom>
              <a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E756517-D702-D50E-358F-E98A563F06D2}"/>
                </a:ext>
              </a:extLst>
            </p:cNvPr>
            <p:cNvGrpSpPr/>
            <p:nvPr/>
          </p:nvGrpSpPr>
          <p:grpSpPr>
            <a:xfrm>
              <a:off x="1727869" y="3019722"/>
              <a:ext cx="689814" cy="700622"/>
              <a:chOff x="-2322245" y="3512902"/>
              <a:chExt cx="689814" cy="700622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785879F-B9CA-6BFE-3AAF-3A38BD415661}"/>
                  </a:ext>
                </a:extLst>
              </p:cNvPr>
              <p:cNvSpPr/>
              <p:nvPr/>
            </p:nvSpPr>
            <p:spPr>
              <a:xfrm rot="20472831">
                <a:off x="-2322245" y="3512902"/>
                <a:ext cx="689814" cy="700622"/>
              </a:xfrm>
              <a:prstGeom prst="flowChartConnec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 descr="Fork and knife">
                <a:extLst>
                  <a:ext uri="{FF2B5EF4-FFF2-40B4-BE49-F238E27FC236}">
                    <a16:creationId xmlns:a16="http://schemas.microsoft.com/office/drawing/2014/main" id="{A30DE205-47F6-B376-5C2E-0CD780E13241}"/>
                  </a:ext>
                </a:extLst>
              </p:cNvPr>
              <p:cNvSpPr/>
              <p:nvPr/>
            </p:nvSpPr>
            <p:spPr>
              <a:xfrm>
                <a:off x="-2151458" y="3682737"/>
                <a:ext cx="348240" cy="360951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9C080AC-8374-3753-4346-2131D23A45BF}"/>
              </a:ext>
            </a:extLst>
          </p:cNvPr>
          <p:cNvSpPr/>
          <p:nvPr/>
        </p:nvSpPr>
        <p:spPr>
          <a:xfrm>
            <a:off x="2647979" y="5996232"/>
            <a:ext cx="8866688" cy="1017021"/>
          </a:xfrm>
          <a:custGeom>
            <a:avLst/>
            <a:gdLst>
              <a:gd name="connsiteX0" fmla="*/ 0 w 2397263"/>
              <a:gd name="connsiteY0" fmla="*/ 0 h 1017021"/>
              <a:gd name="connsiteX1" fmla="*/ 2397263 w 2397263"/>
              <a:gd name="connsiteY1" fmla="*/ 0 h 1017021"/>
              <a:gd name="connsiteX2" fmla="*/ 2397263 w 2397263"/>
              <a:gd name="connsiteY2" fmla="*/ 1017021 h 1017021"/>
              <a:gd name="connsiteX3" fmla="*/ 0 w 2397263"/>
              <a:gd name="connsiteY3" fmla="*/ 1017021 h 1017021"/>
              <a:gd name="connsiteX4" fmla="*/ 0 w 2397263"/>
              <a:gd name="connsiteY4" fmla="*/ 0 h 101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63" h="1017021">
                <a:moveTo>
                  <a:pt x="0" y="0"/>
                </a:moveTo>
                <a:lnTo>
                  <a:pt x="2397263" y="0"/>
                </a:lnTo>
                <a:lnTo>
                  <a:pt x="2397263" y="1017021"/>
                </a:lnTo>
                <a:lnTo>
                  <a:pt x="0" y="10170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have three ways to claim a reimbursable meal; </a:t>
            </a:r>
          </a:p>
          <a:p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 student ID, enter student PIN or student look up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3238668-B4C1-43FA-2395-67073A43AC9A}"/>
              </a:ext>
            </a:extLst>
          </p:cNvPr>
          <p:cNvSpPr/>
          <p:nvPr/>
        </p:nvSpPr>
        <p:spPr>
          <a:xfrm>
            <a:off x="2647980" y="2944024"/>
            <a:ext cx="8521637" cy="1017021"/>
          </a:xfrm>
          <a:custGeom>
            <a:avLst/>
            <a:gdLst>
              <a:gd name="connsiteX0" fmla="*/ 0 w 2397263"/>
              <a:gd name="connsiteY0" fmla="*/ 0 h 1017021"/>
              <a:gd name="connsiteX1" fmla="*/ 2397263 w 2397263"/>
              <a:gd name="connsiteY1" fmla="*/ 0 h 1017021"/>
              <a:gd name="connsiteX2" fmla="*/ 2397263 w 2397263"/>
              <a:gd name="connsiteY2" fmla="*/ 1017021 h 1017021"/>
              <a:gd name="connsiteX3" fmla="*/ 0 w 2397263"/>
              <a:gd name="connsiteY3" fmla="*/ 1017021 h 1017021"/>
              <a:gd name="connsiteX4" fmla="*/ 0 w 2397263"/>
              <a:gd name="connsiteY4" fmla="*/ 0 h 101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63" h="1017021">
                <a:moveTo>
                  <a:pt x="0" y="0"/>
                </a:moveTo>
                <a:lnTo>
                  <a:pt x="2397263" y="0"/>
                </a:lnTo>
                <a:lnTo>
                  <a:pt x="2397263" y="1017021"/>
                </a:lnTo>
                <a:lnTo>
                  <a:pt x="0" y="10170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FS staff will ensure a reimbursable meal is selected before claiming the meal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C6AA027-CEE8-8D1E-3752-AADF0B961FF5}"/>
              </a:ext>
            </a:extLst>
          </p:cNvPr>
          <p:cNvSpPr/>
          <p:nvPr/>
        </p:nvSpPr>
        <p:spPr>
          <a:xfrm>
            <a:off x="2647980" y="3931814"/>
            <a:ext cx="8521637" cy="1017021"/>
          </a:xfrm>
          <a:custGeom>
            <a:avLst/>
            <a:gdLst>
              <a:gd name="connsiteX0" fmla="*/ 0 w 2397263"/>
              <a:gd name="connsiteY0" fmla="*/ 0 h 1017021"/>
              <a:gd name="connsiteX1" fmla="*/ 2397263 w 2397263"/>
              <a:gd name="connsiteY1" fmla="*/ 0 h 1017021"/>
              <a:gd name="connsiteX2" fmla="*/ 2397263 w 2397263"/>
              <a:gd name="connsiteY2" fmla="*/ 1017021 h 1017021"/>
              <a:gd name="connsiteX3" fmla="*/ 0 w 2397263"/>
              <a:gd name="connsiteY3" fmla="*/ 1017021 h 1017021"/>
              <a:gd name="connsiteX4" fmla="*/ 0 w 2397263"/>
              <a:gd name="connsiteY4" fmla="*/ 0 h 101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63" h="1017021">
                <a:moveTo>
                  <a:pt x="0" y="0"/>
                </a:moveTo>
                <a:lnTo>
                  <a:pt x="2397263" y="0"/>
                </a:lnTo>
                <a:lnTo>
                  <a:pt x="2397263" y="1017021"/>
                </a:lnTo>
                <a:lnTo>
                  <a:pt x="0" y="10170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a reimbursable meal was not selected, verbally ask the student to take another item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DF8E84C-974A-48E5-FD32-60FA7F8E5C86}"/>
              </a:ext>
            </a:extLst>
          </p:cNvPr>
          <p:cNvSpPr/>
          <p:nvPr/>
        </p:nvSpPr>
        <p:spPr>
          <a:xfrm>
            <a:off x="2647979" y="4957072"/>
            <a:ext cx="8866688" cy="1017021"/>
          </a:xfrm>
          <a:custGeom>
            <a:avLst/>
            <a:gdLst>
              <a:gd name="connsiteX0" fmla="*/ 0 w 2397263"/>
              <a:gd name="connsiteY0" fmla="*/ 0 h 1017021"/>
              <a:gd name="connsiteX1" fmla="*/ 2397263 w 2397263"/>
              <a:gd name="connsiteY1" fmla="*/ 0 h 1017021"/>
              <a:gd name="connsiteX2" fmla="*/ 2397263 w 2397263"/>
              <a:gd name="connsiteY2" fmla="*/ 1017021 h 1017021"/>
              <a:gd name="connsiteX3" fmla="*/ 0 w 2397263"/>
              <a:gd name="connsiteY3" fmla="*/ 1017021 h 1017021"/>
              <a:gd name="connsiteX4" fmla="*/ 0 w 2397263"/>
              <a:gd name="connsiteY4" fmla="*/ 0 h 101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63" h="1017021">
                <a:moveTo>
                  <a:pt x="0" y="0"/>
                </a:moveTo>
                <a:lnTo>
                  <a:pt x="2397263" y="0"/>
                </a:lnTo>
                <a:lnTo>
                  <a:pt x="2397263" y="1017021"/>
                </a:lnTo>
                <a:lnTo>
                  <a:pt x="0" y="10170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889000"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a reimbursable meal is not selected, charge items as</a:t>
            </a:r>
          </a:p>
          <a:p>
            <a:pPr defTabSz="889000"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la carte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E824A1-8DDD-1C44-44F4-0336D3D98C90}"/>
              </a:ext>
            </a:extLst>
          </p:cNvPr>
          <p:cNvSpPr txBox="1"/>
          <p:nvPr/>
        </p:nvSpPr>
        <p:spPr>
          <a:xfrm>
            <a:off x="1973293" y="495417"/>
            <a:ext cx="9871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HIGH SCHOOL</a:t>
            </a:r>
          </a:p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LUNCH MEDIU</a:t>
            </a:r>
            <a:r>
              <a:rPr lang="en-US" sz="40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MS</a:t>
            </a:r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 OF EXCHANGE   </a:t>
            </a:r>
          </a:p>
        </p:txBody>
      </p:sp>
    </p:spTree>
    <p:extLst>
      <p:ext uri="{BB962C8B-B14F-4D97-AF65-F5344CB8AC3E}">
        <p14:creationId xmlns:p14="http://schemas.microsoft.com/office/powerpoint/2010/main" val="81082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863FE-7564-1F7F-771E-6A1A5EB36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6BD415E-17E1-76C6-5A5B-C8828043B93B}"/>
              </a:ext>
            </a:extLst>
          </p:cNvPr>
          <p:cNvSpPr/>
          <p:nvPr/>
        </p:nvSpPr>
        <p:spPr>
          <a:xfrm>
            <a:off x="456719" y="298090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BCD78B-9AF8-C896-0752-9A3DE2F3C4F5}"/>
              </a:ext>
            </a:extLst>
          </p:cNvPr>
          <p:cNvSpPr txBox="1"/>
          <p:nvPr/>
        </p:nvSpPr>
        <p:spPr>
          <a:xfrm>
            <a:off x="1309304" y="1730102"/>
            <a:ext cx="11017955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38"/>
              </a:spcBef>
              <a:spcAft>
                <a:spcPts val="379"/>
              </a:spcAft>
            </a:pPr>
            <a:r>
              <a:rPr lang="en-US" alt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Pin numbers will go live on October 6, 2025. FSD will use the following mediums of exchange at secondary sites.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65DAD-AB09-3538-35B8-23F5C388EDEE}"/>
              </a:ext>
            </a:extLst>
          </p:cNvPr>
          <p:cNvGrpSpPr/>
          <p:nvPr/>
        </p:nvGrpSpPr>
        <p:grpSpPr>
          <a:xfrm rot="20306844">
            <a:off x="35735" y="496511"/>
            <a:ext cx="3686375" cy="1100795"/>
            <a:chOff x="-4032737" y="3167541"/>
            <a:chExt cx="5333922" cy="1384995"/>
          </a:xfrm>
          <a:solidFill>
            <a:srgbClr val="E85E19"/>
          </a:solidFill>
        </p:grpSpPr>
        <p:sp>
          <p:nvSpPr>
            <p:cNvPr id="3" name="Ribbon: Curved and Tilted Up 2">
              <a:extLst>
                <a:ext uri="{FF2B5EF4-FFF2-40B4-BE49-F238E27FC236}">
                  <a16:creationId xmlns:a16="http://schemas.microsoft.com/office/drawing/2014/main" id="{AE3B22B6-C5C6-5E0F-8413-739A70CBADE5}"/>
                </a:ext>
              </a:extLst>
            </p:cNvPr>
            <p:cNvSpPr/>
            <p:nvPr/>
          </p:nvSpPr>
          <p:spPr>
            <a:xfrm>
              <a:off x="-4032737" y="3167541"/>
              <a:ext cx="5333922" cy="1384995"/>
            </a:xfrm>
            <a:prstGeom prst="ellipseRibbon2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366CD6-5ABE-848D-66C1-9CA6AAE66950}"/>
                </a:ext>
              </a:extLst>
            </p:cNvPr>
            <p:cNvSpPr txBox="1"/>
            <p:nvPr/>
          </p:nvSpPr>
          <p:spPr>
            <a:xfrm>
              <a:off x="-2779655" y="3262007"/>
              <a:ext cx="2840650" cy="999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800" b="1" dirty="0">
                  <a:latin typeface="Sabon Next LT" panose="02000500000000000000" pitchFamily="2" charset="0"/>
                  <a:cs typeface="Sabon Next LT" panose="02000500000000000000" pitchFamily="2" charset="0"/>
                </a:rPr>
                <a:t>NEW</a:t>
              </a:r>
            </a:p>
            <a:p>
              <a:pPr algn="ctr">
                <a:lnSpc>
                  <a:spcPts val="2700"/>
                </a:lnSpc>
              </a:pPr>
              <a:r>
                <a:rPr lang="en-US" sz="2800" b="1" dirty="0">
                  <a:latin typeface="Sabon Next LT" panose="02000500000000000000" pitchFamily="2" charset="0"/>
                  <a:cs typeface="Sabon Next LT" panose="02000500000000000000" pitchFamily="2" charset="0"/>
                </a:rPr>
                <a:t>PROCESS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718A3B-3C98-A529-A48A-C4540C0C5182}"/>
              </a:ext>
            </a:extLst>
          </p:cNvPr>
          <p:cNvGrpSpPr/>
          <p:nvPr/>
        </p:nvGrpSpPr>
        <p:grpSpPr>
          <a:xfrm>
            <a:off x="1715094" y="3019722"/>
            <a:ext cx="702589" cy="3724161"/>
            <a:chOff x="1715094" y="3019722"/>
            <a:chExt cx="702589" cy="37241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B9B9B65-9397-A6B3-11D1-62F7D0FCFFC9}"/>
                </a:ext>
              </a:extLst>
            </p:cNvPr>
            <p:cNvGrpSpPr/>
            <p:nvPr/>
          </p:nvGrpSpPr>
          <p:grpSpPr>
            <a:xfrm>
              <a:off x="1727089" y="6043261"/>
              <a:ext cx="689814" cy="700622"/>
              <a:chOff x="-1387203" y="6536441"/>
              <a:chExt cx="689814" cy="700622"/>
            </a:xfrm>
          </p:grpSpPr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09CD378E-D755-8DB0-19C8-5E194DE00004}"/>
                  </a:ext>
                </a:extLst>
              </p:cNvPr>
              <p:cNvSpPr/>
              <p:nvPr/>
            </p:nvSpPr>
            <p:spPr>
              <a:xfrm rot="20472831">
                <a:off x="-1387203" y="6536441"/>
                <a:ext cx="689814" cy="700622"/>
              </a:xfrm>
              <a:prstGeom prst="flowChartConnec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 descr="Pin">
                <a:extLst>
                  <a:ext uri="{FF2B5EF4-FFF2-40B4-BE49-F238E27FC236}">
                    <a16:creationId xmlns:a16="http://schemas.microsoft.com/office/drawing/2014/main" id="{72348BC6-DF28-C74C-35DB-22E60100484D}"/>
                  </a:ext>
                </a:extLst>
              </p:cNvPr>
              <p:cNvSpPr/>
              <p:nvPr/>
            </p:nvSpPr>
            <p:spPr>
              <a:xfrm>
                <a:off x="-1233224" y="6667716"/>
                <a:ext cx="381856" cy="406361"/>
              </a:xfrm>
              <a:prstGeom prst="rect">
                <a:avLst/>
              </a:prstGeom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34D84F5-A0E5-0C1A-053E-50ABCFF25CD4}"/>
                </a:ext>
              </a:extLst>
            </p:cNvPr>
            <p:cNvGrpSpPr/>
            <p:nvPr/>
          </p:nvGrpSpPr>
          <p:grpSpPr>
            <a:xfrm>
              <a:off x="1715094" y="4011194"/>
              <a:ext cx="689814" cy="700622"/>
              <a:chOff x="1715094" y="4011194"/>
              <a:chExt cx="689814" cy="700622"/>
            </a:xfrm>
          </p:grpSpPr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CB60C2DE-3FCA-12D3-4695-C850211A7D57}"/>
                  </a:ext>
                </a:extLst>
              </p:cNvPr>
              <p:cNvSpPr/>
              <p:nvPr/>
            </p:nvSpPr>
            <p:spPr>
              <a:xfrm rot="20472831">
                <a:off x="1715094" y="4011194"/>
                <a:ext cx="689814" cy="700622"/>
              </a:xfrm>
              <a:prstGeom prst="flowChartConnec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 descr="Table Setting">
                <a:extLst>
                  <a:ext uri="{FF2B5EF4-FFF2-40B4-BE49-F238E27FC236}">
                    <a16:creationId xmlns:a16="http://schemas.microsoft.com/office/drawing/2014/main" id="{291B27B8-C808-A7BB-25D3-65CCBA23356D}"/>
                  </a:ext>
                </a:extLst>
              </p:cNvPr>
              <p:cNvSpPr/>
              <p:nvPr/>
            </p:nvSpPr>
            <p:spPr>
              <a:xfrm>
                <a:off x="1814724" y="4094014"/>
                <a:ext cx="514541" cy="490514"/>
              </a:xfrm>
              <a:prstGeom prst="rect">
                <a:avLst/>
              </a:prstGeom>
              <a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F47B03B-2262-55D6-8DDD-F732CA544B8A}"/>
                </a:ext>
              </a:extLst>
            </p:cNvPr>
            <p:cNvGrpSpPr/>
            <p:nvPr/>
          </p:nvGrpSpPr>
          <p:grpSpPr>
            <a:xfrm>
              <a:off x="1727089" y="5032704"/>
              <a:ext cx="689814" cy="700622"/>
              <a:chOff x="-1699144" y="5525884"/>
              <a:chExt cx="689814" cy="700622"/>
            </a:xfrm>
          </p:grpSpPr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019EF953-3237-F152-C94E-049170D2FB67}"/>
                  </a:ext>
                </a:extLst>
              </p:cNvPr>
              <p:cNvSpPr/>
              <p:nvPr/>
            </p:nvSpPr>
            <p:spPr>
              <a:xfrm rot="20472831">
                <a:off x="-1699144" y="5525884"/>
                <a:ext cx="689814" cy="700622"/>
              </a:xfrm>
              <a:prstGeom prst="flowChartConnec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 descr="Burger and Drink">
                <a:extLst>
                  <a:ext uri="{FF2B5EF4-FFF2-40B4-BE49-F238E27FC236}">
                    <a16:creationId xmlns:a16="http://schemas.microsoft.com/office/drawing/2014/main" id="{28BA2DD2-CACC-0617-7A39-F80F8739A62E}"/>
                  </a:ext>
                </a:extLst>
              </p:cNvPr>
              <p:cNvSpPr/>
              <p:nvPr/>
            </p:nvSpPr>
            <p:spPr>
              <a:xfrm>
                <a:off x="-1590509" y="5615122"/>
                <a:ext cx="472543" cy="419908"/>
              </a:xfrm>
              <a:prstGeom prst="rect">
                <a:avLst/>
              </a:prstGeom>
              <a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3F89D4C-7904-3B3D-4E87-71BB664A20E8}"/>
                </a:ext>
              </a:extLst>
            </p:cNvPr>
            <p:cNvGrpSpPr/>
            <p:nvPr/>
          </p:nvGrpSpPr>
          <p:grpSpPr>
            <a:xfrm>
              <a:off x="1727869" y="3019722"/>
              <a:ext cx="689814" cy="700622"/>
              <a:chOff x="-2322245" y="3512902"/>
              <a:chExt cx="689814" cy="700622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292CB3E-701F-0334-9D5F-EA746477F36F}"/>
                  </a:ext>
                </a:extLst>
              </p:cNvPr>
              <p:cNvSpPr/>
              <p:nvPr/>
            </p:nvSpPr>
            <p:spPr>
              <a:xfrm rot="20472831">
                <a:off x="-2322245" y="3512902"/>
                <a:ext cx="689814" cy="700622"/>
              </a:xfrm>
              <a:prstGeom prst="flowChartConnec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 descr="Fork and knife">
                <a:extLst>
                  <a:ext uri="{FF2B5EF4-FFF2-40B4-BE49-F238E27FC236}">
                    <a16:creationId xmlns:a16="http://schemas.microsoft.com/office/drawing/2014/main" id="{3A06A762-46BD-F1A9-7922-844140A8135F}"/>
                  </a:ext>
                </a:extLst>
              </p:cNvPr>
              <p:cNvSpPr/>
              <p:nvPr/>
            </p:nvSpPr>
            <p:spPr>
              <a:xfrm>
                <a:off x="-2151458" y="3682737"/>
                <a:ext cx="348240" cy="360951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9AD9844-14B0-48BF-F228-E5EDAFCFB4DF}"/>
              </a:ext>
            </a:extLst>
          </p:cNvPr>
          <p:cNvSpPr/>
          <p:nvPr/>
        </p:nvSpPr>
        <p:spPr>
          <a:xfrm>
            <a:off x="2647979" y="5996232"/>
            <a:ext cx="8866688" cy="1017021"/>
          </a:xfrm>
          <a:custGeom>
            <a:avLst/>
            <a:gdLst>
              <a:gd name="connsiteX0" fmla="*/ 0 w 2397263"/>
              <a:gd name="connsiteY0" fmla="*/ 0 h 1017021"/>
              <a:gd name="connsiteX1" fmla="*/ 2397263 w 2397263"/>
              <a:gd name="connsiteY1" fmla="*/ 0 h 1017021"/>
              <a:gd name="connsiteX2" fmla="*/ 2397263 w 2397263"/>
              <a:gd name="connsiteY2" fmla="*/ 1017021 h 1017021"/>
              <a:gd name="connsiteX3" fmla="*/ 0 w 2397263"/>
              <a:gd name="connsiteY3" fmla="*/ 1017021 h 1017021"/>
              <a:gd name="connsiteX4" fmla="*/ 0 w 2397263"/>
              <a:gd name="connsiteY4" fmla="*/ 0 h 101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63" h="1017021">
                <a:moveTo>
                  <a:pt x="0" y="0"/>
                </a:moveTo>
                <a:lnTo>
                  <a:pt x="2397263" y="0"/>
                </a:lnTo>
                <a:lnTo>
                  <a:pt x="2397263" y="1017021"/>
                </a:lnTo>
                <a:lnTo>
                  <a:pt x="0" y="10170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have three ways to claim a reimbursable meal; </a:t>
            </a:r>
          </a:p>
          <a:p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 student ID, enter student PIN or student look up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CA7E3D9-0CBC-B62A-C82C-99E76940B331}"/>
              </a:ext>
            </a:extLst>
          </p:cNvPr>
          <p:cNvSpPr/>
          <p:nvPr/>
        </p:nvSpPr>
        <p:spPr>
          <a:xfrm>
            <a:off x="2647980" y="2944024"/>
            <a:ext cx="8521637" cy="1017021"/>
          </a:xfrm>
          <a:custGeom>
            <a:avLst/>
            <a:gdLst>
              <a:gd name="connsiteX0" fmla="*/ 0 w 2397263"/>
              <a:gd name="connsiteY0" fmla="*/ 0 h 1017021"/>
              <a:gd name="connsiteX1" fmla="*/ 2397263 w 2397263"/>
              <a:gd name="connsiteY1" fmla="*/ 0 h 1017021"/>
              <a:gd name="connsiteX2" fmla="*/ 2397263 w 2397263"/>
              <a:gd name="connsiteY2" fmla="*/ 1017021 h 1017021"/>
              <a:gd name="connsiteX3" fmla="*/ 0 w 2397263"/>
              <a:gd name="connsiteY3" fmla="*/ 1017021 h 1017021"/>
              <a:gd name="connsiteX4" fmla="*/ 0 w 2397263"/>
              <a:gd name="connsiteY4" fmla="*/ 0 h 101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63" h="1017021">
                <a:moveTo>
                  <a:pt x="0" y="0"/>
                </a:moveTo>
                <a:lnTo>
                  <a:pt x="2397263" y="0"/>
                </a:lnTo>
                <a:lnTo>
                  <a:pt x="2397263" y="1017021"/>
                </a:lnTo>
                <a:lnTo>
                  <a:pt x="0" y="10170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FS staff will ensure a reimbursable meal is selected before claiming the meal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76C4DE4-6F38-B4AD-3DBA-CF528E312D40}"/>
              </a:ext>
            </a:extLst>
          </p:cNvPr>
          <p:cNvSpPr/>
          <p:nvPr/>
        </p:nvSpPr>
        <p:spPr>
          <a:xfrm>
            <a:off x="2647980" y="3931814"/>
            <a:ext cx="8521637" cy="1017021"/>
          </a:xfrm>
          <a:custGeom>
            <a:avLst/>
            <a:gdLst>
              <a:gd name="connsiteX0" fmla="*/ 0 w 2397263"/>
              <a:gd name="connsiteY0" fmla="*/ 0 h 1017021"/>
              <a:gd name="connsiteX1" fmla="*/ 2397263 w 2397263"/>
              <a:gd name="connsiteY1" fmla="*/ 0 h 1017021"/>
              <a:gd name="connsiteX2" fmla="*/ 2397263 w 2397263"/>
              <a:gd name="connsiteY2" fmla="*/ 1017021 h 1017021"/>
              <a:gd name="connsiteX3" fmla="*/ 0 w 2397263"/>
              <a:gd name="connsiteY3" fmla="*/ 1017021 h 1017021"/>
              <a:gd name="connsiteX4" fmla="*/ 0 w 2397263"/>
              <a:gd name="connsiteY4" fmla="*/ 0 h 101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63" h="1017021">
                <a:moveTo>
                  <a:pt x="0" y="0"/>
                </a:moveTo>
                <a:lnTo>
                  <a:pt x="2397263" y="0"/>
                </a:lnTo>
                <a:lnTo>
                  <a:pt x="2397263" y="1017021"/>
                </a:lnTo>
                <a:lnTo>
                  <a:pt x="0" y="10170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a reimbursable meal was not selected, verbally ask the student to take another item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608FB8F-C066-334C-F2A0-FA2D3EA995FC}"/>
              </a:ext>
            </a:extLst>
          </p:cNvPr>
          <p:cNvSpPr/>
          <p:nvPr/>
        </p:nvSpPr>
        <p:spPr>
          <a:xfrm>
            <a:off x="2647979" y="4957072"/>
            <a:ext cx="8866688" cy="1017021"/>
          </a:xfrm>
          <a:custGeom>
            <a:avLst/>
            <a:gdLst>
              <a:gd name="connsiteX0" fmla="*/ 0 w 2397263"/>
              <a:gd name="connsiteY0" fmla="*/ 0 h 1017021"/>
              <a:gd name="connsiteX1" fmla="*/ 2397263 w 2397263"/>
              <a:gd name="connsiteY1" fmla="*/ 0 h 1017021"/>
              <a:gd name="connsiteX2" fmla="*/ 2397263 w 2397263"/>
              <a:gd name="connsiteY2" fmla="*/ 1017021 h 1017021"/>
              <a:gd name="connsiteX3" fmla="*/ 0 w 2397263"/>
              <a:gd name="connsiteY3" fmla="*/ 1017021 h 1017021"/>
              <a:gd name="connsiteX4" fmla="*/ 0 w 2397263"/>
              <a:gd name="connsiteY4" fmla="*/ 0 h 101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63" h="1017021">
                <a:moveTo>
                  <a:pt x="0" y="0"/>
                </a:moveTo>
                <a:lnTo>
                  <a:pt x="2397263" y="0"/>
                </a:lnTo>
                <a:lnTo>
                  <a:pt x="2397263" y="1017021"/>
                </a:lnTo>
                <a:lnTo>
                  <a:pt x="0" y="10170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889000"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a reimbursable meal is not selected, charge items as</a:t>
            </a:r>
          </a:p>
          <a:p>
            <a:pPr defTabSz="889000"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la carte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DC6B1-BC5D-B717-B219-642D6E8486C9}"/>
              </a:ext>
            </a:extLst>
          </p:cNvPr>
          <p:cNvSpPr txBox="1"/>
          <p:nvPr/>
        </p:nvSpPr>
        <p:spPr>
          <a:xfrm>
            <a:off x="1973293" y="495417"/>
            <a:ext cx="9871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MIDDLE SCHOOL</a:t>
            </a:r>
          </a:p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LUNCH MEDIU</a:t>
            </a:r>
            <a:r>
              <a:rPr lang="en-US" sz="40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MS</a:t>
            </a:r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 OF EXCHANGE   </a:t>
            </a:r>
          </a:p>
        </p:txBody>
      </p:sp>
    </p:spTree>
    <p:extLst>
      <p:ext uri="{BB962C8B-B14F-4D97-AF65-F5344CB8AC3E}">
        <p14:creationId xmlns:p14="http://schemas.microsoft.com/office/powerpoint/2010/main" val="41042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FDF083-5914-27B7-1B97-E5DBA5D289F4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32090" y="1449279"/>
            <a:ext cx="11074398" cy="163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5"/>
              </a:spcBef>
              <a:buClr>
                <a:schemeClr val="accent1"/>
              </a:buClr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 sites will use the total meal counts from the </a:t>
            </a:r>
            <a:r>
              <a:rPr lang="en-US" sz="3200" i="1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Breakfast Daily Meal Count Consolidation 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 to input counts into the </a:t>
            </a:r>
          </a:p>
          <a:p>
            <a:pPr>
              <a:spcBef>
                <a:spcPts val="455"/>
              </a:spcBef>
              <a:buClr>
                <a:schemeClr val="accent1"/>
              </a:buClr>
            </a:pPr>
            <a:r>
              <a:rPr lang="en-US" sz="3200" b="1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“Post Operating Day” 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Newton Front of the House (FOH).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6849" y="3098552"/>
            <a:ext cx="103926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909"/>
              </a:spcBef>
              <a:buClr>
                <a:srgbClr val="E85E19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Verify that all classroom </a:t>
            </a:r>
            <a:r>
              <a:rPr lang="en-US" sz="2800" i="1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Breakfast Meal Count Forms </a:t>
            </a: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been collected and inputted onto the </a:t>
            </a:r>
            <a:r>
              <a:rPr lang="en-US" sz="2800" i="1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 Daily Meal Count Consolidation Form </a:t>
            </a: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 entering counts into </a:t>
            </a:r>
            <a:r>
              <a:rPr lang="en-US" sz="2800" b="1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“Post Operating Day”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6BDEDE-ACC5-9041-382D-1D45224892B6}"/>
              </a:ext>
            </a:extLst>
          </p:cNvPr>
          <p:cNvGrpSpPr/>
          <p:nvPr/>
        </p:nvGrpSpPr>
        <p:grpSpPr>
          <a:xfrm>
            <a:off x="3863655" y="4890265"/>
            <a:ext cx="5895233" cy="2725015"/>
            <a:chOff x="310661" y="3924531"/>
            <a:chExt cx="5895233" cy="2725015"/>
          </a:xfrm>
        </p:grpSpPr>
        <p:sp>
          <p:nvSpPr>
            <p:cNvPr id="17" name="TextBox 16"/>
            <p:cNvSpPr txBox="1"/>
            <p:nvPr/>
          </p:nvSpPr>
          <p:spPr>
            <a:xfrm>
              <a:off x="310661" y="5842215"/>
              <a:ext cx="228086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909"/>
                </a:spcBef>
              </a:pPr>
              <a:r>
                <a:rPr lang="en-US" sz="1800" dirty="0">
                  <a:solidFill>
                    <a:srgbClr val="E85E19"/>
                  </a:solidFill>
                  <a:latin typeface="Arial "/>
                  <a:cs typeface="Calibri" panose="020F0502020204030204" pitchFamily="34" charset="0"/>
                </a:rPr>
                <a:t>Collect all Breakfast Meal Count Forms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88805" y="5726216"/>
              <a:ext cx="2280869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909"/>
                </a:spcBef>
              </a:pPr>
              <a:r>
                <a:rPr lang="en-US" sz="1800" dirty="0">
                  <a:solidFill>
                    <a:srgbClr val="E85E19"/>
                  </a:solidFill>
                  <a:latin typeface="Arial "/>
                  <a:cs typeface="Calibri" panose="020F0502020204030204" pitchFamily="34" charset="0"/>
                </a:rPr>
                <a:t>Input counts onto BIC Daily Meal Consolidation form</a:t>
              </a: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2669829" y="4590707"/>
              <a:ext cx="638589" cy="548390"/>
            </a:xfrm>
            <a:prstGeom prst="rightArrow">
              <a:avLst/>
            </a:prstGeom>
            <a:solidFill>
              <a:srgbClr val="E85E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>
                <a:solidFill>
                  <a:srgbClr val="E85E19"/>
                </a:solidFill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5567305" y="4614949"/>
              <a:ext cx="638589" cy="548390"/>
            </a:xfrm>
            <a:prstGeom prst="rightArrow">
              <a:avLst/>
            </a:prstGeom>
            <a:solidFill>
              <a:srgbClr val="E85E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>
                <a:solidFill>
                  <a:srgbClr val="E85E19"/>
                </a:solidFill>
              </a:endParaRPr>
            </a:p>
          </p:txBody>
        </p:sp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3EFC19BF-A721-2978-DDAA-FA4FB8AD72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3346386"/>
                </p:ext>
              </p:extLst>
            </p:nvPr>
          </p:nvGraphicFramePr>
          <p:xfrm>
            <a:off x="3763321" y="3924531"/>
            <a:ext cx="1331839" cy="17539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3" imgW="3886044" imgH="6400800" progId="Acrobat.Document.2020">
                    <p:embed/>
                  </p:oleObj>
                </mc:Choice>
                <mc:Fallback>
                  <p:oleObj name="Acrobat Document" r:id="rId3" imgW="3886044" imgH="6400800" progId="Acrobat.Document.2020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:a16="http://schemas.microsoft.com/office/drawing/2014/main" id="{3EFC19BF-A721-2978-DDAA-FA4FB8AD727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763321" y="3924531"/>
                          <a:ext cx="1331839" cy="1753971"/>
                        </a:xfrm>
                        <a:prstGeom prst="rect">
                          <a:avLst/>
                        </a:prstGeom>
                        <a:ln w="19050">
                          <a:solidFill>
                            <a:schemeClr val="accent2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28C30F3-C22B-90E0-EB53-458FA7E36319}"/>
                </a:ext>
              </a:extLst>
            </p:cNvPr>
            <p:cNvGrpSpPr/>
            <p:nvPr/>
          </p:nvGrpSpPr>
          <p:grpSpPr>
            <a:xfrm>
              <a:off x="643866" y="3924531"/>
              <a:ext cx="1774272" cy="1757179"/>
              <a:chOff x="700311" y="3868086"/>
              <a:chExt cx="1774272" cy="1757179"/>
            </a:xfrm>
          </p:grpSpPr>
          <p:graphicFrame>
            <p:nvGraphicFramePr>
              <p:cNvPr id="31" name="Object 30">
                <a:extLst>
                  <a:ext uri="{FF2B5EF4-FFF2-40B4-BE49-F238E27FC236}">
                    <a16:creationId xmlns:a16="http://schemas.microsoft.com/office/drawing/2014/main" id="{B2726D0E-0600-57E1-216A-1C24C421584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6623176"/>
                  </p:ext>
                </p:extLst>
              </p:nvPr>
            </p:nvGraphicFramePr>
            <p:xfrm>
              <a:off x="1142744" y="3901707"/>
              <a:ext cx="1331839" cy="17235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Acrobat Document" r:id="rId5" imgW="3886044" imgH="5029200" progId="Acrobat.Document.2020">
                      <p:embed/>
                    </p:oleObj>
                  </mc:Choice>
                  <mc:Fallback>
                    <p:oleObj name="Acrobat Document" r:id="rId5" imgW="3886044" imgH="5029200" progId="Acrobat.Document.2020">
                      <p:embed/>
                      <p:pic>
                        <p:nvPicPr>
                          <p:cNvPr id="31" name="Object 30">
                            <a:extLst>
                              <a:ext uri="{FF2B5EF4-FFF2-40B4-BE49-F238E27FC236}">
                                <a16:creationId xmlns:a16="http://schemas.microsoft.com/office/drawing/2014/main" id="{B2726D0E-0600-57E1-216A-1C24C421584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142744" y="3901707"/>
                            <a:ext cx="1331839" cy="1723558"/>
                          </a:xfrm>
                          <a:prstGeom prst="rect">
                            <a:avLst/>
                          </a:prstGeom>
                          <a:ln w="19050">
                            <a:solidFill>
                              <a:schemeClr val="accent2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" name="Object 29">
                <a:extLst>
                  <a:ext uri="{FF2B5EF4-FFF2-40B4-BE49-F238E27FC236}">
                    <a16:creationId xmlns:a16="http://schemas.microsoft.com/office/drawing/2014/main" id="{DE2F2C1F-B464-E4FF-6FE9-7D7A7E0752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3518763"/>
                  </p:ext>
                </p:extLst>
              </p:nvPr>
            </p:nvGraphicFramePr>
            <p:xfrm>
              <a:off x="972161" y="3869964"/>
              <a:ext cx="1331839" cy="17235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Acrobat Document" r:id="rId5" imgW="3886044" imgH="5029200" progId="Acrobat.Document.2020">
                      <p:embed/>
                    </p:oleObj>
                  </mc:Choice>
                  <mc:Fallback>
                    <p:oleObj name="Acrobat Document" r:id="rId5" imgW="3886044" imgH="5029200" progId="Acrobat.Document.2020">
                      <p:embed/>
                      <p:pic>
                        <p:nvPicPr>
                          <p:cNvPr id="30" name="Object 29">
                            <a:extLst>
                              <a:ext uri="{FF2B5EF4-FFF2-40B4-BE49-F238E27FC236}">
                                <a16:creationId xmlns:a16="http://schemas.microsoft.com/office/drawing/2014/main" id="{DE2F2C1F-B464-E4FF-6FE9-7D7A7E07528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972161" y="3869964"/>
                            <a:ext cx="1331839" cy="1723558"/>
                          </a:xfrm>
                          <a:prstGeom prst="rect">
                            <a:avLst/>
                          </a:prstGeom>
                          <a:ln>
                            <a:solidFill>
                              <a:schemeClr val="accent2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28">
                <a:extLst>
                  <a:ext uri="{FF2B5EF4-FFF2-40B4-BE49-F238E27FC236}">
                    <a16:creationId xmlns:a16="http://schemas.microsoft.com/office/drawing/2014/main" id="{5521CBF7-123A-1CBF-9DD3-D20C2456DC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7967745"/>
                  </p:ext>
                </p:extLst>
              </p:nvPr>
            </p:nvGraphicFramePr>
            <p:xfrm>
              <a:off x="841622" y="3875938"/>
              <a:ext cx="1331839" cy="17235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Acrobat Document" r:id="rId5" imgW="3886044" imgH="5029200" progId="Acrobat.Document.2020">
                      <p:embed/>
                    </p:oleObj>
                  </mc:Choice>
                  <mc:Fallback>
                    <p:oleObj name="Acrobat Document" r:id="rId5" imgW="3886044" imgH="5029200" progId="Acrobat.Document.2020">
                      <p:embed/>
                      <p:pic>
                        <p:nvPicPr>
                          <p:cNvPr id="29" name="Object 28">
                            <a:extLst>
                              <a:ext uri="{FF2B5EF4-FFF2-40B4-BE49-F238E27FC236}">
                                <a16:creationId xmlns:a16="http://schemas.microsoft.com/office/drawing/2014/main" id="{5521CBF7-123A-1CBF-9DD3-D20C2456DCC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841622" y="3875938"/>
                            <a:ext cx="1331839" cy="1723558"/>
                          </a:xfrm>
                          <a:prstGeom prst="rect">
                            <a:avLst/>
                          </a:prstGeom>
                          <a:ln>
                            <a:solidFill>
                              <a:schemeClr val="accent2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Object 26">
                <a:extLst>
                  <a:ext uri="{FF2B5EF4-FFF2-40B4-BE49-F238E27FC236}">
                    <a16:creationId xmlns:a16="http://schemas.microsoft.com/office/drawing/2014/main" id="{9D4617D7-BBC7-5948-11E7-E724133184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29789"/>
                  </p:ext>
                </p:extLst>
              </p:nvPr>
            </p:nvGraphicFramePr>
            <p:xfrm>
              <a:off x="700311" y="3868086"/>
              <a:ext cx="1331839" cy="17235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Acrobat Document" r:id="rId7" imgW="3886044" imgH="5029200" progId="Acrobat.Document.2020">
                      <p:embed/>
                    </p:oleObj>
                  </mc:Choice>
                  <mc:Fallback>
                    <p:oleObj name="Acrobat Document" r:id="rId7" imgW="3886044" imgH="5029200" progId="Acrobat.Document.2020">
                      <p:embed/>
                      <p:pic>
                        <p:nvPicPr>
                          <p:cNvPr id="27" name="Object 26">
                            <a:extLst>
                              <a:ext uri="{FF2B5EF4-FFF2-40B4-BE49-F238E27FC236}">
                                <a16:creationId xmlns:a16="http://schemas.microsoft.com/office/drawing/2014/main" id="{9D4617D7-BBC7-5948-11E7-E724133184A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700311" y="3868086"/>
                            <a:ext cx="1331839" cy="1723558"/>
                          </a:xfrm>
                          <a:prstGeom prst="rect">
                            <a:avLst/>
                          </a:prstGeom>
                          <a:ln w="19050">
                            <a:solidFill>
                              <a:schemeClr val="accent2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3E45456-704F-2E88-B175-ACB77731A45D}"/>
              </a:ext>
            </a:extLst>
          </p:cNvPr>
          <p:cNvSpPr txBox="1"/>
          <p:nvPr/>
        </p:nvSpPr>
        <p:spPr>
          <a:xfrm>
            <a:off x="1444977" y="333891"/>
            <a:ext cx="10961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COUNTING &amp; CLAIMING </a:t>
            </a:r>
          </a:p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PROCEDURES FOR BIC</a:t>
            </a:r>
          </a:p>
        </p:txBody>
      </p:sp>
    </p:spTree>
    <p:extLst>
      <p:ext uri="{BB962C8B-B14F-4D97-AF65-F5344CB8AC3E}">
        <p14:creationId xmlns:p14="http://schemas.microsoft.com/office/powerpoint/2010/main" val="564920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33CFB-12B2-64E2-915C-099B871B0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D8B90B-7786-51FC-B217-7ED1C3845104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84B9C7-8CD7-716B-E3BD-7168C7711E03}"/>
              </a:ext>
            </a:extLst>
          </p:cNvPr>
          <p:cNvSpPr txBox="1"/>
          <p:nvPr/>
        </p:nvSpPr>
        <p:spPr>
          <a:xfrm>
            <a:off x="2437528" y="610066"/>
            <a:ext cx="908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NEWTON FRONT OF THE HOUSE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26DB09-3E39-BC29-31CD-E7B05988787F}"/>
              </a:ext>
            </a:extLst>
          </p:cNvPr>
          <p:cNvSpPr txBox="1"/>
          <p:nvPr/>
        </p:nvSpPr>
        <p:spPr>
          <a:xfrm>
            <a:off x="1371600" y="5798242"/>
            <a:ext cx="1107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9"/>
              </a:spcBef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end of the day gather the </a:t>
            </a:r>
            <a:r>
              <a:rPr lang="en-US" sz="3200" i="1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 Meal Count Forms 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3200" i="1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BIC Consolidation Form 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enter counts into </a:t>
            </a:r>
            <a:r>
              <a:rPr lang="en-US" sz="3200" b="1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“Post Operating Day” 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tab </a:t>
            </a:r>
            <a:r>
              <a:rPr lang="en-US" sz="3200" b="1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“Misc Counts” 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Newton FOH.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3FADAD-F44A-77D3-099E-39EE4A90542A}"/>
              </a:ext>
            </a:extLst>
          </p:cNvPr>
          <p:cNvGrpSpPr/>
          <p:nvPr/>
        </p:nvGrpSpPr>
        <p:grpSpPr>
          <a:xfrm>
            <a:off x="4851401" y="1545504"/>
            <a:ext cx="4499840" cy="4190590"/>
            <a:chOff x="3048627" y="2184721"/>
            <a:chExt cx="2601046" cy="242229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C131698-3CF3-F6D3-8A22-365B5772F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838" b="9510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5" t="60543" r="16530" b="5447"/>
            <a:stretch/>
          </p:blipFill>
          <p:spPr>
            <a:xfrm flipH="1">
              <a:off x="3073292" y="3850819"/>
              <a:ext cx="2576381" cy="756196"/>
            </a:xfrm>
            <a:prstGeom prst="rect">
              <a:avLst/>
            </a:prstGeom>
          </p:spPr>
        </p:pic>
        <p:pic>
          <p:nvPicPr>
            <p:cNvPr id="3" name="Picture 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C22B7F5-2C4C-CC84-7F78-50D78C225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9322" y="2184721"/>
              <a:ext cx="2378824" cy="1480458"/>
            </a:xfrm>
            <a:prstGeom prst="rect">
              <a:avLst/>
            </a:prstGeom>
            <a:ln>
              <a:solidFill>
                <a:srgbClr val="10100E"/>
              </a:solidFill>
            </a:ln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EFD1FA-A22B-E23A-6169-4A497B08DB9F}"/>
                </a:ext>
              </a:extLst>
            </p:cNvPr>
            <p:cNvGrpSpPr/>
            <p:nvPr/>
          </p:nvGrpSpPr>
          <p:grpSpPr>
            <a:xfrm>
              <a:off x="3496250" y="2517645"/>
              <a:ext cx="1661096" cy="1028844"/>
              <a:chOff x="6556013" y="2938231"/>
              <a:chExt cx="5160370" cy="3836476"/>
            </a:xfrm>
          </p:grpSpPr>
          <p:pic>
            <p:nvPicPr>
              <p:cNvPr id="9" name="Picture 8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B7040ED1-1346-EB1C-55CA-D08453BFA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56013" y="2938231"/>
                <a:ext cx="5160370" cy="3836476"/>
              </a:xfrm>
              <a:prstGeom prst="rect">
                <a:avLst/>
              </a:prstGeom>
              <a:ln>
                <a:solidFill>
                  <a:srgbClr val="10100E"/>
                </a:solidFill>
              </a:ln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7EFD169-83F9-468C-8BDD-35B8B92D0EED}"/>
                  </a:ext>
                </a:extLst>
              </p:cNvPr>
              <p:cNvSpPr/>
              <p:nvPr/>
            </p:nvSpPr>
            <p:spPr>
              <a:xfrm>
                <a:off x="6563578" y="2957715"/>
                <a:ext cx="830635" cy="118872"/>
              </a:xfrm>
              <a:prstGeom prst="rect">
                <a:avLst/>
              </a:prstGeom>
              <a:solidFill>
                <a:srgbClr val="323A4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3A486F-2D5C-DBF6-3261-C36F30C3B2D9}"/>
                </a:ext>
              </a:extLst>
            </p:cNvPr>
            <p:cNvSpPr/>
            <p:nvPr/>
          </p:nvSpPr>
          <p:spPr>
            <a:xfrm>
              <a:off x="3048627" y="3008932"/>
              <a:ext cx="240115" cy="80037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057581-7F60-B657-A360-1A05C475838F}"/>
                </a:ext>
              </a:extLst>
            </p:cNvPr>
            <p:cNvSpPr txBox="1"/>
            <p:nvPr/>
          </p:nvSpPr>
          <p:spPr>
            <a:xfrm>
              <a:off x="4135610" y="2607189"/>
              <a:ext cx="131761" cy="71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b="1" dirty="0">
                  <a:solidFill>
                    <a:srgbClr val="FF0000"/>
                  </a:solidFill>
                </a:rPr>
                <a:t>777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B573F5-4371-41AC-D11B-052CC7BD99D7}"/>
                </a:ext>
              </a:extLst>
            </p:cNvPr>
            <p:cNvSpPr txBox="1"/>
            <p:nvPr/>
          </p:nvSpPr>
          <p:spPr>
            <a:xfrm>
              <a:off x="4156698" y="2656357"/>
              <a:ext cx="115082" cy="71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164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4D253-2101-D997-668F-C8C5BB147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4F3946-71C7-52C1-E411-DDFB1AE5507A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11D3AB-12C0-E64F-9BC6-2C41C002E366}"/>
              </a:ext>
            </a:extLst>
          </p:cNvPr>
          <p:cNvSpPr txBox="1"/>
          <p:nvPr/>
        </p:nvSpPr>
        <p:spPr>
          <a:xfrm>
            <a:off x="2517992" y="479126"/>
            <a:ext cx="9089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POST OPERATING DAY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6642F8-7AC8-FF60-1B41-DAC7BA827767}"/>
              </a:ext>
            </a:extLst>
          </p:cNvPr>
          <p:cNvGrpSpPr/>
          <p:nvPr/>
        </p:nvGrpSpPr>
        <p:grpSpPr>
          <a:xfrm>
            <a:off x="4851401" y="1545504"/>
            <a:ext cx="4499840" cy="4401608"/>
            <a:chOff x="3048627" y="2184721"/>
            <a:chExt cx="2601046" cy="25442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0DDF24-ABAF-3FE9-7DF6-025A03FD0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838" b="9510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5" t="60543" r="16530" b="5447"/>
            <a:stretch/>
          </p:blipFill>
          <p:spPr>
            <a:xfrm flipH="1">
              <a:off x="3073292" y="3972790"/>
              <a:ext cx="2576381" cy="756196"/>
            </a:xfrm>
            <a:prstGeom prst="rect">
              <a:avLst/>
            </a:prstGeom>
          </p:spPr>
        </p:pic>
        <p:pic>
          <p:nvPicPr>
            <p:cNvPr id="3" name="Picture 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DCBB443-2E4F-C787-4A12-98357F1A7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9322" y="2184721"/>
              <a:ext cx="2378824" cy="1480458"/>
            </a:xfrm>
            <a:prstGeom prst="rect">
              <a:avLst/>
            </a:prstGeom>
            <a:ln>
              <a:solidFill>
                <a:srgbClr val="10100E"/>
              </a:solidFill>
            </a:ln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D02B9D5-1444-F5CA-3CDD-07E83E882842}"/>
                </a:ext>
              </a:extLst>
            </p:cNvPr>
            <p:cNvGrpSpPr/>
            <p:nvPr/>
          </p:nvGrpSpPr>
          <p:grpSpPr>
            <a:xfrm>
              <a:off x="3496250" y="2517645"/>
              <a:ext cx="1661096" cy="1028844"/>
              <a:chOff x="6556013" y="2938231"/>
              <a:chExt cx="5160370" cy="3836476"/>
            </a:xfrm>
          </p:grpSpPr>
          <p:pic>
            <p:nvPicPr>
              <p:cNvPr id="9" name="Picture 8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A76A6FC9-64B4-0D4F-9B2D-39EACCF7A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56013" y="2938231"/>
                <a:ext cx="5160370" cy="3836476"/>
              </a:xfrm>
              <a:prstGeom prst="rect">
                <a:avLst/>
              </a:prstGeom>
              <a:ln>
                <a:solidFill>
                  <a:srgbClr val="10100E"/>
                </a:solidFill>
              </a:ln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584A3E7-45E5-293F-9E42-914183EDF443}"/>
                  </a:ext>
                </a:extLst>
              </p:cNvPr>
              <p:cNvSpPr/>
              <p:nvPr/>
            </p:nvSpPr>
            <p:spPr>
              <a:xfrm>
                <a:off x="6563578" y="2957715"/>
                <a:ext cx="830635" cy="118872"/>
              </a:xfrm>
              <a:prstGeom prst="rect">
                <a:avLst/>
              </a:prstGeom>
              <a:solidFill>
                <a:srgbClr val="323A4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4C2AB3-367F-A896-266B-042EDBBDED25}"/>
                </a:ext>
              </a:extLst>
            </p:cNvPr>
            <p:cNvSpPr/>
            <p:nvPr/>
          </p:nvSpPr>
          <p:spPr>
            <a:xfrm>
              <a:off x="3048627" y="3008932"/>
              <a:ext cx="240115" cy="80037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C696A7-C36D-0B07-764A-396C02064B75}"/>
                </a:ext>
              </a:extLst>
            </p:cNvPr>
            <p:cNvSpPr txBox="1"/>
            <p:nvPr/>
          </p:nvSpPr>
          <p:spPr>
            <a:xfrm>
              <a:off x="4135610" y="2607189"/>
              <a:ext cx="131761" cy="71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b="1" dirty="0">
                  <a:solidFill>
                    <a:srgbClr val="FF0000"/>
                  </a:solidFill>
                </a:rPr>
                <a:t>777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0602DA6-8DDF-03FA-0361-1CAE3098724D}"/>
                </a:ext>
              </a:extLst>
            </p:cNvPr>
            <p:cNvSpPr txBox="1"/>
            <p:nvPr/>
          </p:nvSpPr>
          <p:spPr>
            <a:xfrm>
              <a:off x="4156698" y="2656357"/>
              <a:ext cx="115082" cy="71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pic>
        <p:nvPicPr>
          <p:cNvPr id="57" name="Picture 5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D4F86FC-F8B6-CDB4-A8D1-72FC484ADA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2105" y="1404081"/>
            <a:ext cx="9893390" cy="5562776"/>
          </a:xfrm>
          <a:prstGeom prst="rect">
            <a:avLst/>
          </a:prstGeom>
        </p:spPr>
      </p:pic>
      <p:pic>
        <p:nvPicPr>
          <p:cNvPr id="40" name="Picture 39" descr="A screenshot of a menu&#10;&#10;AI-generated content may be incorrect.">
            <a:extLst>
              <a:ext uri="{FF2B5EF4-FFF2-40B4-BE49-F238E27FC236}">
                <a16:creationId xmlns:a16="http://schemas.microsoft.com/office/drawing/2014/main" id="{64CAAA47-4C6F-7E7C-FD56-313F796800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320" y="1392175"/>
            <a:ext cx="2693935" cy="380183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3FAD0ED-0C8D-4FA7-4B24-518725991442}"/>
              </a:ext>
            </a:extLst>
          </p:cNvPr>
          <p:cNvGrpSpPr/>
          <p:nvPr/>
        </p:nvGrpSpPr>
        <p:grpSpPr>
          <a:xfrm>
            <a:off x="5971539" y="2484551"/>
            <a:ext cx="3823873" cy="2791353"/>
            <a:chOff x="-9186115" y="1992267"/>
            <a:chExt cx="3391431" cy="144160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B2A56AE-8BCD-8FB1-02D3-EC28F5282A7D}"/>
                </a:ext>
              </a:extLst>
            </p:cNvPr>
            <p:cNvSpPr/>
            <p:nvPr/>
          </p:nvSpPr>
          <p:spPr>
            <a:xfrm>
              <a:off x="-9186115" y="1992267"/>
              <a:ext cx="3280674" cy="1441603"/>
            </a:xfrm>
            <a:prstGeom prst="rect">
              <a:avLst/>
            </a:prstGeom>
            <a:solidFill>
              <a:srgbClr val="E85E1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350C62-AADB-D38A-A35B-0AB3F594A0AD}"/>
                </a:ext>
              </a:extLst>
            </p:cNvPr>
            <p:cNvSpPr txBox="1"/>
            <p:nvPr/>
          </p:nvSpPr>
          <p:spPr>
            <a:xfrm>
              <a:off x="-9075357" y="2006114"/>
              <a:ext cx="3280673" cy="1239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</a:p>
            <a:p>
              <a:r>
                <a:rPr lang="en-US" sz="3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“Post Operating Day”</a:t>
              </a:r>
              <a:r>
                <a:rPr lang="en-US" sz="3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at the end of the days service to enter the</a:t>
              </a:r>
            </a:p>
            <a:p>
              <a:r>
                <a:rPr lang="en-US" sz="30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BIC Meal Counts.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BB7FA50-DF04-D138-5C42-2CDF79AE8483}"/>
              </a:ext>
            </a:extLst>
          </p:cNvPr>
          <p:cNvSpPr/>
          <p:nvPr/>
        </p:nvSpPr>
        <p:spPr>
          <a:xfrm>
            <a:off x="2113552" y="4635058"/>
            <a:ext cx="2340635" cy="558947"/>
          </a:xfrm>
          <a:prstGeom prst="rect">
            <a:avLst/>
          </a:prstGeom>
          <a:noFill/>
          <a:ln w="19050">
            <a:solidFill>
              <a:srgbClr val="E85E19"/>
            </a:solidFill>
          </a:ln>
          <a:effectLst>
            <a:glow rad="63500">
              <a:srgbClr val="E85E19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E85E19"/>
                </a:glow>
              </a:effectLst>
            </a:endParaRPr>
          </a:p>
        </p:txBody>
      </p:sp>
      <p:sp>
        <p:nvSpPr>
          <p:cNvPr id="36" name="Arrow: Left 35">
            <a:extLst>
              <a:ext uri="{FF2B5EF4-FFF2-40B4-BE49-F238E27FC236}">
                <a16:creationId xmlns:a16="http://schemas.microsoft.com/office/drawing/2014/main" id="{F01C0499-07F0-648E-CD47-5503062CAA78}"/>
              </a:ext>
            </a:extLst>
          </p:cNvPr>
          <p:cNvSpPr/>
          <p:nvPr/>
        </p:nvSpPr>
        <p:spPr>
          <a:xfrm>
            <a:off x="4574780" y="4488611"/>
            <a:ext cx="1307285" cy="846817"/>
          </a:xfrm>
          <a:prstGeom prst="leftArrow">
            <a:avLst/>
          </a:prstGeom>
          <a:solidFill>
            <a:srgbClr val="E85E1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8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0A864-2EBD-122E-D3D3-6A195E446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81FB3F-9658-C6A9-E816-35E7F8C24DD0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F787C-CA67-AD0F-85F7-31612AB43666}"/>
              </a:ext>
            </a:extLst>
          </p:cNvPr>
          <p:cNvSpPr txBox="1"/>
          <p:nvPr/>
        </p:nvSpPr>
        <p:spPr>
          <a:xfrm>
            <a:off x="419011" y="552010"/>
            <a:ext cx="1297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BANK DEPOSIT &amp; DAILY FIGURES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404B813-8326-6B54-A3EE-048F95DCF4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013" t="28420" r="35165" b="32499"/>
          <a:stretch/>
        </p:blipFill>
        <p:spPr>
          <a:xfrm>
            <a:off x="3065528" y="1389964"/>
            <a:ext cx="7686545" cy="566377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39CB9B1-58D2-9FA3-1719-368812C42682}"/>
              </a:ext>
            </a:extLst>
          </p:cNvPr>
          <p:cNvGrpSpPr/>
          <p:nvPr/>
        </p:nvGrpSpPr>
        <p:grpSpPr>
          <a:xfrm>
            <a:off x="5675781" y="1426251"/>
            <a:ext cx="4014319" cy="3801499"/>
            <a:chOff x="-9186116" y="1992267"/>
            <a:chExt cx="3364797" cy="1587944"/>
          </a:xfrm>
          <a:solidFill>
            <a:srgbClr val="E85E19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80E5328-1A1A-8F6F-9194-2BBBED16BDF0}"/>
                </a:ext>
              </a:extLst>
            </p:cNvPr>
            <p:cNvSpPr/>
            <p:nvPr/>
          </p:nvSpPr>
          <p:spPr>
            <a:xfrm>
              <a:off x="-9186116" y="1992267"/>
              <a:ext cx="3364797" cy="158794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5A4781-4C91-B705-A217-5EBD96F92F2C}"/>
                </a:ext>
              </a:extLst>
            </p:cNvPr>
            <p:cNvSpPr txBox="1"/>
            <p:nvPr/>
          </p:nvSpPr>
          <p:spPr>
            <a:xfrm>
              <a:off x="-9099115" y="2038771"/>
              <a:ext cx="3277795" cy="147847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first pop up in post operating day will be the </a:t>
              </a:r>
              <a:r>
                <a:rPr lang="en-US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“Bank Deposit” 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tab. Complete the: </a:t>
              </a:r>
            </a:p>
            <a:p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Bank Deposit”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tab and </a:t>
              </a:r>
              <a:r>
                <a:rPr lang="en-US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“Misc Count”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tab before completing the </a:t>
              </a:r>
              <a:r>
                <a:rPr lang="en-US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“Daily Figures” 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tab.</a:t>
              </a:r>
              <a:endPara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204F2E0-650B-C9F9-1536-6EF9F94DA52D}"/>
              </a:ext>
            </a:extLst>
          </p:cNvPr>
          <p:cNvSpPr/>
          <p:nvPr/>
        </p:nvSpPr>
        <p:spPr>
          <a:xfrm>
            <a:off x="3192761" y="1814994"/>
            <a:ext cx="971061" cy="44197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rgbClr val="E85E19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Left 35">
            <a:extLst>
              <a:ext uri="{FF2B5EF4-FFF2-40B4-BE49-F238E27FC236}">
                <a16:creationId xmlns:a16="http://schemas.microsoft.com/office/drawing/2014/main" id="{12E32E8A-7DC1-671A-A983-8774156565A2}"/>
              </a:ext>
            </a:extLst>
          </p:cNvPr>
          <p:cNvSpPr/>
          <p:nvPr/>
        </p:nvSpPr>
        <p:spPr>
          <a:xfrm>
            <a:off x="4291055" y="1641530"/>
            <a:ext cx="1051605" cy="705587"/>
          </a:xfrm>
          <a:prstGeom prst="leftArrow">
            <a:avLst/>
          </a:prstGeom>
          <a:solidFill>
            <a:srgbClr val="E85E1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2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94CA8-5E98-4CE3-05BB-C9DFC81FF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B081A2-4706-C7B8-A692-A8A349A811DD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6783F-6BA2-EC77-3D00-C6BF8DA0BEBA}"/>
              </a:ext>
            </a:extLst>
          </p:cNvPr>
          <p:cNvSpPr txBox="1"/>
          <p:nvPr/>
        </p:nvSpPr>
        <p:spPr>
          <a:xfrm>
            <a:off x="2437528" y="610066"/>
            <a:ext cx="9089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MISC COUNTS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843D34-36EB-5127-9340-0F48BBB9F6B2}"/>
              </a:ext>
            </a:extLst>
          </p:cNvPr>
          <p:cNvGrpSpPr/>
          <p:nvPr/>
        </p:nvGrpSpPr>
        <p:grpSpPr>
          <a:xfrm>
            <a:off x="1492777" y="1510537"/>
            <a:ext cx="10832047" cy="5589354"/>
            <a:chOff x="1692763" y="1510537"/>
            <a:chExt cx="10832047" cy="5589354"/>
          </a:xfrm>
        </p:grpSpPr>
        <p:pic>
          <p:nvPicPr>
            <p:cNvPr id="3" name="Picture 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1493EC0-3EDE-C0FA-6138-BFA990DF9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5517" t="28448" r="34906" b="32406"/>
            <a:stretch/>
          </p:blipFill>
          <p:spPr>
            <a:xfrm>
              <a:off x="1692763" y="1510537"/>
              <a:ext cx="7504806" cy="5589354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3E70EB1-579A-0E08-6FED-10FB32D9DF04}"/>
                </a:ext>
              </a:extLst>
            </p:cNvPr>
            <p:cNvGrpSpPr/>
            <p:nvPr/>
          </p:nvGrpSpPr>
          <p:grpSpPr>
            <a:xfrm>
              <a:off x="8510491" y="1900469"/>
              <a:ext cx="4014319" cy="3519733"/>
              <a:chOff x="-9186115" y="1992267"/>
              <a:chExt cx="3364797" cy="1470246"/>
            </a:xfrm>
            <a:solidFill>
              <a:srgbClr val="E85E19"/>
            </a:solidFill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B7D8762-01C6-B5A2-A33C-7B038118C0EC}"/>
                  </a:ext>
                </a:extLst>
              </p:cNvPr>
              <p:cNvSpPr/>
              <p:nvPr/>
            </p:nvSpPr>
            <p:spPr>
              <a:xfrm>
                <a:off x="-9186115" y="1992267"/>
                <a:ext cx="3364797" cy="147024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EBD8F87-9382-826F-9DC7-663F6F894F4E}"/>
                  </a:ext>
                </a:extLst>
              </p:cNvPr>
              <p:cNvSpPr txBox="1"/>
              <p:nvPr/>
            </p:nvSpPr>
            <p:spPr>
              <a:xfrm>
                <a:off x="-9054738" y="2013865"/>
                <a:ext cx="3102042" cy="142704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“Misc Counts”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tab will be where you input BIC meal counts from the </a:t>
                </a:r>
                <a:r>
                  <a:rPr lang="en-US" sz="2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BIC Meal Count Form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2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BIC Meal Count Consolidation Form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Teacher BIC meals are entered under 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BIC Adult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student BIC meals are under 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Student Breakfast. </a:t>
                </a:r>
                <a:endParaRPr lang="en-US" sz="24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D26202-8D7D-5339-79C6-8CF675F57DB4}"/>
                </a:ext>
              </a:extLst>
            </p:cNvPr>
            <p:cNvSpPr/>
            <p:nvPr/>
          </p:nvSpPr>
          <p:spPr>
            <a:xfrm>
              <a:off x="2086426" y="2525490"/>
              <a:ext cx="4660223" cy="2511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>
              <a:glow rad="63500">
                <a:srgbClr val="E85E19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B1479A-2298-7A86-50BE-F0FC9648ECC1}"/>
                </a:ext>
              </a:extLst>
            </p:cNvPr>
            <p:cNvSpPr/>
            <p:nvPr/>
          </p:nvSpPr>
          <p:spPr>
            <a:xfrm>
              <a:off x="2086425" y="2786986"/>
              <a:ext cx="4660223" cy="2511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>
              <a:glow rad="63500">
                <a:srgbClr val="E85E19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Left 35">
              <a:extLst>
                <a:ext uri="{FF2B5EF4-FFF2-40B4-BE49-F238E27FC236}">
                  <a16:creationId xmlns:a16="http://schemas.microsoft.com/office/drawing/2014/main" id="{CB11CDC2-7D83-5E76-BA6F-E7378600765F}"/>
                </a:ext>
              </a:extLst>
            </p:cNvPr>
            <p:cNvSpPr/>
            <p:nvPr/>
          </p:nvSpPr>
          <p:spPr>
            <a:xfrm>
              <a:off x="6903385" y="2267943"/>
              <a:ext cx="1420583" cy="932459"/>
            </a:xfrm>
            <a:prstGeom prst="leftArrow">
              <a:avLst/>
            </a:prstGeom>
            <a:solidFill>
              <a:srgbClr val="E85E1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1357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7F5432-3445-0377-36B1-D588261A5588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5326" y="465165"/>
            <a:ext cx="8855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COUNTING &amp; CLAIMING </a:t>
            </a:r>
          </a:p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PROCEDURES FOR CSPP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7244" y="1744522"/>
            <a:ext cx="11435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5"/>
              </a:spcBef>
            </a:pP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California State Preschools Programs (CSPP) will use classroom rosters to account for student meals.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6492890" y="5995463"/>
            <a:ext cx="595257" cy="520383"/>
          </a:xfrm>
          <a:prstGeom prst="rightArrow">
            <a:avLst>
              <a:gd name="adj1" fmla="val 38274"/>
              <a:gd name="adj2" fmla="val 50000"/>
            </a:avLst>
          </a:prstGeom>
          <a:solidFill>
            <a:srgbClr val="E85E19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1"/>
          </a:p>
        </p:txBody>
      </p:sp>
      <p:grpSp>
        <p:nvGrpSpPr>
          <p:cNvPr id="17" name="Group 16"/>
          <p:cNvGrpSpPr/>
          <p:nvPr/>
        </p:nvGrpSpPr>
        <p:grpSpPr>
          <a:xfrm>
            <a:off x="3115941" y="5114245"/>
            <a:ext cx="3135008" cy="2187960"/>
            <a:chOff x="798511" y="3101014"/>
            <a:chExt cx="3482642" cy="375698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511" y="3101014"/>
              <a:ext cx="3482642" cy="37569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Rectangle 15"/>
            <p:cNvSpPr/>
            <p:nvPr/>
          </p:nvSpPr>
          <p:spPr>
            <a:xfrm>
              <a:off x="2179773" y="3114040"/>
              <a:ext cx="725987" cy="1473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5B6649D-0884-6AEA-F2B5-88334FCA8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539" y="5095257"/>
            <a:ext cx="3071680" cy="2304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622ACEE-E33E-FDCA-084E-D0584B305C41}"/>
              </a:ext>
            </a:extLst>
          </p:cNvPr>
          <p:cNvSpPr/>
          <p:nvPr/>
        </p:nvSpPr>
        <p:spPr>
          <a:xfrm>
            <a:off x="9466243" y="5110541"/>
            <a:ext cx="1067649" cy="64922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rgbClr val="E85E19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0E7847-B376-D3BE-EEFB-F41129B0004C}"/>
              </a:ext>
            </a:extLst>
          </p:cNvPr>
          <p:cNvSpPr txBox="1"/>
          <p:nvPr/>
        </p:nvSpPr>
        <p:spPr>
          <a:xfrm>
            <a:off x="10000068" y="5142527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77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8E4EED-1CD6-48EA-82B5-CCBEE563FEFA}"/>
              </a:ext>
            </a:extLst>
          </p:cNvPr>
          <p:cNvSpPr txBox="1"/>
          <p:nvPr/>
        </p:nvSpPr>
        <p:spPr>
          <a:xfrm>
            <a:off x="10000068" y="5280974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89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BCBF0-8B67-051A-CB56-B757F69A2F83}"/>
              </a:ext>
            </a:extLst>
          </p:cNvPr>
          <p:cNvSpPr txBox="1"/>
          <p:nvPr/>
        </p:nvSpPr>
        <p:spPr>
          <a:xfrm>
            <a:off x="2099984" y="2869649"/>
            <a:ext cx="9381067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909"/>
              </a:spcBef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Claim meals in Newton at end of day by selecting </a:t>
            </a:r>
            <a:r>
              <a:rPr lang="en-US" sz="3200" b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“Post Operating Day” 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inputting Breakfast and Lunch Counts into </a:t>
            </a:r>
            <a:r>
              <a:rPr lang="en-US" sz="3200" b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“Misc Counts Tab”</a:t>
            </a:r>
          </a:p>
          <a:p>
            <a:pPr marL="457200" indent="-457200">
              <a:spcBef>
                <a:spcPts val="909"/>
              </a:spcBef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Verify the correct meal category and CSPP site</a:t>
            </a:r>
          </a:p>
        </p:txBody>
      </p:sp>
    </p:spTree>
    <p:extLst>
      <p:ext uri="{BB962C8B-B14F-4D97-AF65-F5344CB8AC3E}">
        <p14:creationId xmlns:p14="http://schemas.microsoft.com/office/powerpoint/2010/main" val="204266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78FFF6-7C0D-C36D-A4BF-16FC272C5162}"/>
              </a:ext>
            </a:extLst>
          </p:cNvPr>
          <p:cNvSpPr/>
          <p:nvPr/>
        </p:nvSpPr>
        <p:spPr>
          <a:xfrm>
            <a:off x="273377" y="251134"/>
            <a:ext cx="13244660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CDB769-1223-9F55-742A-E91F0DCD9FF1}"/>
              </a:ext>
            </a:extLst>
          </p:cNvPr>
          <p:cNvGrpSpPr/>
          <p:nvPr/>
        </p:nvGrpSpPr>
        <p:grpSpPr>
          <a:xfrm>
            <a:off x="1740644" y="2517422"/>
            <a:ext cx="10336312" cy="2840607"/>
            <a:chOff x="561152" y="4308103"/>
            <a:chExt cx="6835406" cy="18679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4" descr="elm tree clipart - realistic tree clip art PNG image with transparent  background | TOPpng">
              <a:extLst>
                <a:ext uri="{FF2B5EF4-FFF2-40B4-BE49-F238E27FC236}">
                  <a16:creationId xmlns:a16="http://schemas.microsoft.com/office/drawing/2014/main" id="{523E8613-C4D0-CA61-89E7-285FD7276E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3" r="11531"/>
            <a:stretch/>
          </p:blipFill>
          <p:spPr bwMode="auto">
            <a:xfrm>
              <a:off x="561152" y="4308103"/>
              <a:ext cx="1157359" cy="1798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School clipart. Free download transparent .PNG | Creazilla">
              <a:extLst>
                <a:ext uri="{FF2B5EF4-FFF2-40B4-BE49-F238E27FC236}">
                  <a16:creationId xmlns:a16="http://schemas.microsoft.com/office/drawing/2014/main" id="{AF2EE0DA-458D-8442-8165-EE76882D23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45167" r="18974" b="9484"/>
            <a:stretch/>
          </p:blipFill>
          <p:spPr bwMode="auto">
            <a:xfrm>
              <a:off x="1272532" y="4702236"/>
              <a:ext cx="5577840" cy="137769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70E8D1-326C-1F63-A959-B7441164E306}"/>
                </a:ext>
              </a:extLst>
            </p:cNvPr>
            <p:cNvSpPr/>
            <p:nvPr/>
          </p:nvSpPr>
          <p:spPr>
            <a:xfrm>
              <a:off x="3819525" y="5137785"/>
              <a:ext cx="554355" cy="139065"/>
            </a:xfrm>
            <a:prstGeom prst="rect">
              <a:avLst/>
            </a:prstGeom>
            <a:solidFill>
              <a:srgbClr val="DA73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950009-DB72-565B-93F0-683F20E6372D}"/>
                </a:ext>
              </a:extLst>
            </p:cNvPr>
            <p:cNvSpPr txBox="1"/>
            <p:nvPr/>
          </p:nvSpPr>
          <p:spPr>
            <a:xfrm>
              <a:off x="3713369" y="5108072"/>
              <a:ext cx="1218666" cy="182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OFF-SITE</a:t>
              </a:r>
            </a:p>
          </p:txBody>
        </p:sp>
        <p:pic>
          <p:nvPicPr>
            <p:cNvPr id="10" name="Picture 2" descr="School clipart. Free download transparent .PNG | Creazilla">
              <a:extLst>
                <a:ext uri="{FF2B5EF4-FFF2-40B4-BE49-F238E27FC236}">
                  <a16:creationId xmlns:a16="http://schemas.microsoft.com/office/drawing/2014/main" id="{5A32E294-B6EB-542C-2FF8-A5C45C17A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6623969" y="5028807"/>
              <a:ext cx="234059" cy="102147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School clipart. Free download transparent .PNG | Creazilla">
              <a:extLst>
                <a:ext uri="{FF2B5EF4-FFF2-40B4-BE49-F238E27FC236}">
                  <a16:creationId xmlns:a16="http://schemas.microsoft.com/office/drawing/2014/main" id="{4D9642D5-26CA-6B21-19B9-CF8D1E5190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4852219" y="5133338"/>
              <a:ext cx="234059" cy="91694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School clipart. Free download transparent .PNG | Creazilla">
              <a:extLst>
                <a:ext uri="{FF2B5EF4-FFF2-40B4-BE49-F238E27FC236}">
                  <a16:creationId xmlns:a16="http://schemas.microsoft.com/office/drawing/2014/main" id="{F22B0EEC-BC32-AC4D-2C10-810FDD58F3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3308301" y="5276849"/>
              <a:ext cx="257858" cy="81915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School clipart. Free download transparent .PNG | Creazilla">
              <a:extLst>
                <a:ext uri="{FF2B5EF4-FFF2-40B4-BE49-F238E27FC236}">
                  <a16:creationId xmlns:a16="http://schemas.microsoft.com/office/drawing/2014/main" id="{54832C3C-1A98-5BB4-3DEC-62EE6AD212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4627246" y="5276849"/>
              <a:ext cx="228370" cy="81915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School clipart. Free download transparent .PNG | Creazilla">
              <a:extLst>
                <a:ext uri="{FF2B5EF4-FFF2-40B4-BE49-F238E27FC236}">
                  <a16:creationId xmlns:a16="http://schemas.microsoft.com/office/drawing/2014/main" id="{D004085D-EE48-091A-F0C2-9382397088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5506817" y="5137785"/>
              <a:ext cx="64422" cy="91694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School clipart. Free download transparent .PNG | Creazilla">
              <a:extLst>
                <a:ext uri="{FF2B5EF4-FFF2-40B4-BE49-F238E27FC236}">
                  <a16:creationId xmlns:a16="http://schemas.microsoft.com/office/drawing/2014/main" id="{3FC21E1A-5025-EC3A-9EF7-0331B90F9B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6094397" y="5133338"/>
              <a:ext cx="66853" cy="91694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elm tree clipart - realistic tree clip art PNG image with transparent  background | TOPpng">
              <a:extLst>
                <a:ext uri="{FF2B5EF4-FFF2-40B4-BE49-F238E27FC236}">
                  <a16:creationId xmlns:a16="http://schemas.microsoft.com/office/drawing/2014/main" id="{B5562652-3D64-E149-D12E-114A44C8CD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3" r="11531"/>
            <a:stretch/>
          </p:blipFill>
          <p:spPr bwMode="auto">
            <a:xfrm>
              <a:off x="6549352" y="4582848"/>
              <a:ext cx="847206" cy="1535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elm tree clipart - realistic tree clip art PNG image with transparent  background | TOPpng">
              <a:extLst>
                <a:ext uri="{FF2B5EF4-FFF2-40B4-BE49-F238E27FC236}">
                  <a16:creationId xmlns:a16="http://schemas.microsoft.com/office/drawing/2014/main" id="{7CDC44EF-380F-AD54-F03C-F401E17524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3" r="11531"/>
            <a:stretch/>
          </p:blipFill>
          <p:spPr bwMode="auto">
            <a:xfrm>
              <a:off x="2759930" y="4640388"/>
              <a:ext cx="703891" cy="1535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9CD8E7-9A20-BA53-2CDB-2D0EC91215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3817600" cy="13716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8B40D14-EA5C-0ADF-4144-0094543D4072}"/>
              </a:ext>
            </a:extLst>
          </p:cNvPr>
          <p:cNvSpPr txBox="1"/>
          <p:nvPr/>
        </p:nvSpPr>
        <p:spPr>
          <a:xfrm>
            <a:off x="0" y="297247"/>
            <a:ext cx="1381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OFF-SITE AND CONTINUTATION-SITE PROCEDURES</a:t>
            </a:r>
          </a:p>
        </p:txBody>
      </p:sp>
    </p:spTree>
    <p:extLst>
      <p:ext uri="{BB962C8B-B14F-4D97-AF65-F5344CB8AC3E}">
        <p14:creationId xmlns:p14="http://schemas.microsoft.com/office/powerpoint/2010/main" val="381884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AAE509-E14C-2FDD-C406-EEE3BF18FBDC}"/>
              </a:ext>
            </a:extLst>
          </p:cNvPr>
          <p:cNvSpPr/>
          <p:nvPr/>
        </p:nvSpPr>
        <p:spPr>
          <a:xfrm>
            <a:off x="419012" y="214769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494705"/>
            <a:ext cx="138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DAILY MEAL SERVED CHECKLIST OFF-SITE FEEDING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0133" y="1144026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5"/>
              </a:spcBef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account for meals at off-sites, including continuation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sites, use the </a:t>
            </a:r>
            <a:r>
              <a:rPr lang="en-US" sz="3200" i="1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Daily Meal Served Checklist Off-Site Feeding Program form.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4230" y="2626787"/>
            <a:ext cx="9485591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909"/>
              </a:spcBef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21 and older pay adult prices</a:t>
            </a:r>
          </a:p>
          <a:p>
            <a:pPr marL="457200" indent="-457200">
              <a:spcBef>
                <a:spcPts val="909"/>
              </a:spcBef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21 and older enrolled in a special-education program qualify for meals at no charge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4063314"/>
            <a:ext cx="1107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5"/>
              </a:spcBef>
            </a:pP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Meals from continuation and of</a:t>
            </a:r>
            <a:r>
              <a:rPr lang="en-US" sz="28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f-</a:t>
            </a: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sites are claimed in Newton at end of day by selecting </a:t>
            </a:r>
            <a:r>
              <a:rPr lang="en-US" sz="2800" b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“Post Operating Day” </a:t>
            </a: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inputting Breakfast and Lunch counts into </a:t>
            </a:r>
            <a:r>
              <a:rPr lang="en-US" sz="2800" b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“Misc Counts” </a:t>
            </a: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 under correct Off-site and meal service.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304" y="5692041"/>
            <a:ext cx="1245474" cy="16532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ight Arrow 7">
            <a:extLst>
              <a:ext uri="{FF2B5EF4-FFF2-40B4-BE49-F238E27FC236}">
                <a16:creationId xmlns:a16="http://schemas.microsoft.com/office/drawing/2014/main" id="{AD012D31-CA8C-5BD8-A149-E6D913314F1B}"/>
              </a:ext>
            </a:extLst>
          </p:cNvPr>
          <p:cNvSpPr/>
          <p:nvPr/>
        </p:nvSpPr>
        <p:spPr>
          <a:xfrm>
            <a:off x="5803053" y="6209373"/>
            <a:ext cx="595257" cy="520383"/>
          </a:xfrm>
          <a:prstGeom prst="rightArrow">
            <a:avLst>
              <a:gd name="adj1" fmla="val 38274"/>
              <a:gd name="adj2" fmla="val 50000"/>
            </a:avLst>
          </a:prstGeom>
          <a:solidFill>
            <a:srgbClr val="E85E19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1"/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3666FA4-20C3-2D70-3D6B-00D5845D7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01" y="5448309"/>
            <a:ext cx="3569056" cy="18969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BC1AD4B-01C8-421B-5806-D097E9E50649}"/>
              </a:ext>
            </a:extLst>
          </p:cNvPr>
          <p:cNvSpPr/>
          <p:nvPr/>
        </p:nvSpPr>
        <p:spPr>
          <a:xfrm>
            <a:off x="8510060" y="5682524"/>
            <a:ext cx="1920240" cy="43253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rgbClr val="E85E19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A4758-4274-EC04-1424-D831921BB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387E2E-1A83-111A-ABD6-60B708EB3227}"/>
              </a:ext>
            </a:extLst>
          </p:cNvPr>
          <p:cNvSpPr/>
          <p:nvPr/>
        </p:nvSpPr>
        <p:spPr>
          <a:xfrm>
            <a:off x="419012" y="338344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784F2-9DFF-2CEB-61A8-F7CF17A4F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17600" cy="13716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4AEB25-9828-E3CB-F97F-6CFF3A24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26" y="29032"/>
            <a:ext cx="13838626" cy="14074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UNIVERSAL MEALS</a:t>
            </a:r>
          </a:p>
        </p:txBody>
      </p:sp>
      <p:pic>
        <p:nvPicPr>
          <p:cNvPr id="3" name="Picture 4" descr="California Department Of Education Logo Png , Free Transparent Clipart -  ClipartKey">
            <a:extLst>
              <a:ext uri="{FF2B5EF4-FFF2-40B4-BE49-F238E27FC236}">
                <a16:creationId xmlns:a16="http://schemas.microsoft.com/office/drawing/2014/main" id="{D70E849D-514F-EE02-04B4-9B9A5D919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8" b="91800" l="4333" r="95222">
                        <a14:foregroundMark x1="21000" y1="22258" x2="9667" y2="49201"/>
                        <a14:foregroundMark x1="23111" y1="20873" x2="38889" y2="8946"/>
                        <a14:foregroundMark x1="40889" y1="8733" x2="62444" y2="11076"/>
                        <a14:foregroundMark x1="63000" y1="11395" x2="83667" y2="26198"/>
                        <a14:foregroundMark x1="83667" y1="26198" x2="90778" y2="46006"/>
                        <a14:foregroundMark x1="89444" y1="49947" x2="86111" y2="66347"/>
                        <a14:foregroundMark x1="86111" y1="66347" x2="69000" y2="82641"/>
                        <a14:foregroundMark x1="69000" y1="82641" x2="47556" y2="84878"/>
                        <a14:foregroundMark x1="47556" y1="84878" x2="28222" y2="79659"/>
                        <a14:foregroundMark x1="28222" y1="79659" x2="12222" y2="62726"/>
                        <a14:foregroundMark x1="12222" y1="62513" x2="13000" y2="29180"/>
                        <a14:foregroundMark x1="46333" y1="55378" x2="38667" y2="71991"/>
                        <a14:foregroundMark x1="48556" y1="61448" x2="32222" y2="59531"/>
                        <a14:foregroundMark x1="49778" y1="68051" x2="32333" y2="64004"/>
                        <a14:foregroundMark x1="37222" y1="51757" x2="37222" y2="51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1" r="2847" b="-2"/>
          <a:stretch/>
        </p:blipFill>
        <p:spPr bwMode="auto">
          <a:xfrm>
            <a:off x="5319020" y="4194176"/>
            <a:ext cx="3179561" cy="345365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BB8CFE-E031-03D8-162F-8070619E7027}"/>
              </a:ext>
            </a:extLst>
          </p:cNvPr>
          <p:cNvSpPr txBox="1"/>
          <p:nvPr/>
        </p:nvSpPr>
        <p:spPr>
          <a:xfrm>
            <a:off x="1304818" y="1564150"/>
            <a:ext cx="116200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California has become the first state to implement a statewide </a:t>
            </a:r>
          </a:p>
          <a:p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Universal Meal Program for all school children. </a:t>
            </a:r>
          </a:p>
          <a:p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California’s Universal Meal Program is designed to build on the foundations of the federal National School Lunch Program (NSLP) and School Breakfast Program (SBP).</a:t>
            </a:r>
          </a:p>
        </p:txBody>
      </p:sp>
    </p:spTree>
    <p:extLst>
      <p:ext uri="{BB962C8B-B14F-4D97-AF65-F5344CB8AC3E}">
        <p14:creationId xmlns:p14="http://schemas.microsoft.com/office/powerpoint/2010/main" val="3106777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1D2C3DA-F381-7802-3480-CE6C97B12090}"/>
              </a:ext>
            </a:extLst>
          </p:cNvPr>
          <p:cNvSpPr/>
          <p:nvPr/>
        </p:nvSpPr>
        <p:spPr>
          <a:xfrm>
            <a:off x="419012" y="252476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74649" y="437115"/>
            <a:ext cx="8868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MISC COUNTS FOR OFF</a:t>
            </a:r>
            <a:r>
              <a:rPr lang="en-US" sz="4400" b="1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-</a:t>
            </a:r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SITES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4978" y="1108257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5"/>
              </a:spcBef>
            </a:pP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Meals for of</a:t>
            </a:r>
            <a:r>
              <a:rPr lang="en-US" sz="3600" dirty="0">
                <a:solidFill>
                  <a:srgbClr val="E554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f-</a:t>
            </a: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sites are claimed at end of day when selecting </a:t>
            </a:r>
            <a:r>
              <a:rPr lang="en-US" sz="3600" b="1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“Post Operating Day”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590D88-43DA-ED7D-917C-3E3CAB1260C6}"/>
              </a:ext>
            </a:extLst>
          </p:cNvPr>
          <p:cNvGrpSpPr/>
          <p:nvPr/>
        </p:nvGrpSpPr>
        <p:grpSpPr>
          <a:xfrm>
            <a:off x="6384254" y="2445161"/>
            <a:ext cx="6239322" cy="4045156"/>
            <a:chOff x="3789144" y="3308144"/>
            <a:chExt cx="6239322" cy="4045156"/>
          </a:xfrm>
        </p:grpSpPr>
        <p:pic>
          <p:nvPicPr>
            <p:cNvPr id="6" name="Picture 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6ED70F3F-4990-F9DC-5190-D1D0EAE5F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9153" y="3308144"/>
              <a:ext cx="6239313" cy="4045156"/>
            </a:xfrm>
            <a:prstGeom prst="rect">
              <a:avLst/>
            </a:prstGeom>
            <a:ln>
              <a:solidFill>
                <a:srgbClr val="10100E"/>
              </a:solidFill>
            </a:ln>
          </p:spPr>
        </p:pic>
        <p:pic>
          <p:nvPicPr>
            <p:cNvPr id="7" name="Picture 6" descr="A red check mark on a white background&#10;&#10;AI-generated content may be incorrect.">
              <a:extLst>
                <a:ext uri="{FF2B5EF4-FFF2-40B4-BE49-F238E27FC236}">
                  <a16:creationId xmlns:a16="http://schemas.microsoft.com/office/drawing/2014/main" id="{969D22A8-46CB-0B30-A882-FC9F471D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1127" l="10000" r="90000">
                          <a14:foregroundMark x1="39222" y1="91127" x2="39222" y2="91127"/>
                          <a14:foregroundMark x1="61333" y1="9155" x2="61333" y2="9155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3801891" y="4705483"/>
              <a:ext cx="156804" cy="123701"/>
            </a:xfrm>
            <a:prstGeom prst="rect">
              <a:avLst/>
            </a:prstGeom>
          </p:spPr>
        </p:pic>
        <p:pic>
          <p:nvPicPr>
            <p:cNvPr id="12" name="Picture 11" descr="A red check mark on a white background&#10;&#10;AI-generated content may be incorrect.">
              <a:extLst>
                <a:ext uri="{FF2B5EF4-FFF2-40B4-BE49-F238E27FC236}">
                  <a16:creationId xmlns:a16="http://schemas.microsoft.com/office/drawing/2014/main" id="{CFC8DE49-B4A2-3CAB-C7A7-692C1D8C1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1127" l="10000" r="90000">
                          <a14:foregroundMark x1="39222" y1="91127" x2="39222" y2="91127"/>
                          <a14:foregroundMark x1="61333" y1="9155" x2="61333" y2="9155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3801891" y="5210308"/>
              <a:ext cx="156804" cy="123701"/>
            </a:xfrm>
            <a:prstGeom prst="rect">
              <a:avLst/>
            </a:prstGeom>
          </p:spPr>
        </p:pic>
        <p:pic>
          <p:nvPicPr>
            <p:cNvPr id="17" name="Picture 16" descr="A red check mark on a white background&#10;&#10;AI-generated content may be incorrect.">
              <a:extLst>
                <a:ext uri="{FF2B5EF4-FFF2-40B4-BE49-F238E27FC236}">
                  <a16:creationId xmlns:a16="http://schemas.microsoft.com/office/drawing/2014/main" id="{CBFB7681-766A-D5DF-F929-664CE1883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1127" l="10000" r="90000">
                          <a14:foregroundMark x1="39222" y1="91127" x2="39222" y2="91127"/>
                          <a14:foregroundMark x1="61333" y1="9155" x2="61333" y2="9155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3792366" y="5400808"/>
              <a:ext cx="156804" cy="123701"/>
            </a:xfrm>
            <a:prstGeom prst="rect">
              <a:avLst/>
            </a:prstGeom>
          </p:spPr>
        </p:pic>
        <p:pic>
          <p:nvPicPr>
            <p:cNvPr id="3" name="Picture 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1507E55-BDBD-88FF-5A45-216E9866B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1401" y="4072976"/>
              <a:ext cx="4918050" cy="31596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E028544-9826-B371-873F-3BAA7B728CF8}"/>
                </a:ext>
              </a:extLst>
            </p:cNvPr>
            <p:cNvSpPr/>
            <p:nvPr/>
          </p:nvSpPr>
          <p:spPr>
            <a:xfrm>
              <a:off x="3789144" y="5583878"/>
              <a:ext cx="548640" cy="13783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" descr="Image result for cursor flat art transparent background">
              <a:extLst>
                <a:ext uri="{FF2B5EF4-FFF2-40B4-BE49-F238E27FC236}">
                  <a16:creationId xmlns:a16="http://schemas.microsoft.com/office/drawing/2014/main" id="{2A8C1A62-2762-22A2-FA02-16506BA6F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811" y="5721702"/>
              <a:ext cx="208832" cy="374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49AC2CA-D36E-0BD1-EA74-540F016FCC47}"/>
                </a:ext>
              </a:extLst>
            </p:cNvPr>
            <p:cNvSpPr/>
            <p:nvPr/>
          </p:nvSpPr>
          <p:spPr>
            <a:xfrm>
              <a:off x="7024688" y="4415823"/>
              <a:ext cx="2728050" cy="71816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1F2CF7-9F5B-3048-2FF4-835784D72A6F}"/>
                </a:ext>
              </a:extLst>
            </p:cNvPr>
            <p:cNvSpPr txBox="1"/>
            <p:nvPr/>
          </p:nvSpPr>
          <p:spPr>
            <a:xfrm>
              <a:off x="7196138" y="4532334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45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15301E-C86F-4F4E-430E-0961F637F1E1}"/>
                </a:ext>
              </a:extLst>
            </p:cNvPr>
            <p:cNvSpPr txBox="1"/>
            <p:nvPr/>
          </p:nvSpPr>
          <p:spPr>
            <a:xfrm>
              <a:off x="8497428" y="4532334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65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19ADBB-227B-2B74-99AD-1914BE054A1F}"/>
                </a:ext>
              </a:extLst>
            </p:cNvPr>
            <p:cNvSpPr txBox="1"/>
            <p:nvPr/>
          </p:nvSpPr>
          <p:spPr>
            <a:xfrm>
              <a:off x="7846783" y="4532334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33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308753-FD77-9FC5-F7E6-48471CB194DD}"/>
                </a:ext>
              </a:extLst>
            </p:cNvPr>
            <p:cNvSpPr txBox="1"/>
            <p:nvPr/>
          </p:nvSpPr>
          <p:spPr>
            <a:xfrm>
              <a:off x="9165212" y="4532334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11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50DA30-58B3-C22C-2BEB-3FC4C17E8D99}"/>
                </a:ext>
              </a:extLst>
            </p:cNvPr>
            <p:cNvSpPr txBox="1"/>
            <p:nvPr/>
          </p:nvSpPr>
          <p:spPr>
            <a:xfrm>
              <a:off x="8505998" y="467435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75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37D232-82D0-E281-6EB3-6163618FC357}"/>
                </a:ext>
              </a:extLst>
            </p:cNvPr>
            <p:cNvSpPr txBox="1"/>
            <p:nvPr/>
          </p:nvSpPr>
          <p:spPr>
            <a:xfrm>
              <a:off x="7850762" y="4663139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34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A76EFB-A216-D3ED-DCCD-565C4657DD6B}"/>
                </a:ext>
              </a:extLst>
            </p:cNvPr>
            <p:cNvSpPr txBox="1"/>
            <p:nvPr/>
          </p:nvSpPr>
          <p:spPr>
            <a:xfrm>
              <a:off x="7024688" y="4686222"/>
              <a:ext cx="7184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No Service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2A7ACD9-C9D9-057E-18B7-A427C22A1A6D}"/>
                </a:ext>
              </a:extLst>
            </p:cNvPr>
            <p:cNvSpPr txBox="1"/>
            <p:nvPr/>
          </p:nvSpPr>
          <p:spPr>
            <a:xfrm>
              <a:off x="9165212" y="467435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13</a:t>
              </a:r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B9063973-DE5E-0965-682C-86A053855DAE}"/>
                </a:ext>
              </a:extLst>
            </p:cNvPr>
            <p:cNvSpPr/>
            <p:nvPr/>
          </p:nvSpPr>
          <p:spPr>
            <a:xfrm>
              <a:off x="7293722" y="3440458"/>
              <a:ext cx="600075" cy="771525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349FEB9-128D-967B-5AF9-02CD5D3EA7C7}"/>
              </a:ext>
            </a:extLst>
          </p:cNvPr>
          <p:cNvSpPr txBox="1"/>
          <p:nvPr/>
        </p:nvSpPr>
        <p:spPr>
          <a:xfrm>
            <a:off x="2060028" y="2442320"/>
            <a:ext cx="4270422" cy="416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455"/>
              </a:spcBef>
              <a:buClr>
                <a:srgbClr val="E85E19"/>
              </a:buCl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Bank Deposit will be entered first</a:t>
            </a:r>
          </a:p>
          <a:p>
            <a:pPr marL="457200" indent="-457200">
              <a:spcBef>
                <a:spcPts val="455"/>
              </a:spcBef>
              <a:buClr>
                <a:srgbClr val="E85E19"/>
              </a:buCl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select </a:t>
            </a:r>
          </a:p>
          <a:p>
            <a:pPr marL="461963" indent="-461963">
              <a:spcBef>
                <a:spcPts val="455"/>
              </a:spcBef>
              <a:buClr>
                <a:srgbClr val="E85E19"/>
              </a:buClr>
            </a:pPr>
            <a:r>
              <a:rPr lang="en-US" sz="3200" b="1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“Misc Counts”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tab to input meal counts for each off-site into the correct site and meal service</a:t>
            </a:r>
          </a:p>
        </p:txBody>
      </p:sp>
    </p:spTree>
    <p:extLst>
      <p:ext uri="{BB962C8B-B14F-4D97-AF65-F5344CB8AC3E}">
        <p14:creationId xmlns:p14="http://schemas.microsoft.com/office/powerpoint/2010/main" val="3354849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130C5C-3CB0-16E1-6C68-1A413764C047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C0C550-DFE9-DE65-2115-A46BF2C9682F}"/>
              </a:ext>
            </a:extLst>
          </p:cNvPr>
          <p:cNvGrpSpPr/>
          <p:nvPr/>
        </p:nvGrpSpPr>
        <p:grpSpPr>
          <a:xfrm>
            <a:off x="7256481" y="3825280"/>
            <a:ext cx="1631234" cy="3217348"/>
            <a:chOff x="-1524171" y="2703492"/>
            <a:chExt cx="1216189" cy="25213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DADB22-5694-04C7-E2DD-2C698F607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3675"/>
            <a:stretch/>
          </p:blipFill>
          <p:spPr>
            <a:xfrm flipH="1">
              <a:off x="-1524171" y="2703492"/>
              <a:ext cx="1216189" cy="252131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984291-067D-8309-D855-1B51B84ED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866317">
              <a:off x="-1490033" y="4228589"/>
              <a:ext cx="972568" cy="64051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EE55CCC-9CB6-7DFF-6A69-8597CD6A2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31" b="97006" l="9901" r="92277">
                        <a14:foregroundMark x1="57426" y1="7516" x2="57426" y2="7516"/>
                        <a14:foregroundMark x1="58416" y1="3694" x2="58416" y2="3694"/>
                        <a14:foregroundMark x1="61980" y1="4459" x2="61980" y2="4459"/>
                        <a14:foregroundMark x1="69109" y1="15924" x2="69109" y2="15924"/>
                        <a14:foregroundMark x1="71287" y1="17516" x2="71287" y2="17516"/>
                        <a14:foregroundMark x1="75644" y1="16561" x2="75644" y2="16561"/>
                        <a14:foregroundMark x1="73663" y1="17197" x2="73663" y2="17197"/>
                        <a14:foregroundMark x1="74257" y1="17898" x2="74257" y2="17898"/>
                        <a14:foregroundMark x1="83168" y1="19745" x2="72277" y2="8535"/>
                        <a14:foregroundMark x1="72277" y1="8535" x2="68317" y2="6943"/>
                        <a14:foregroundMark x1="53069" y1="4013" x2="34455" y2="9363"/>
                        <a14:foregroundMark x1="34455" y1="9363" x2="30099" y2="26688"/>
                        <a14:foregroundMark x1="85545" y1="29172" x2="88713" y2="17962"/>
                        <a14:foregroundMark x1="43366" y1="17516" x2="50297" y2="17834"/>
                        <a14:foregroundMark x1="66139" y1="17452" x2="71287" y2="17134"/>
                        <a14:foregroundMark x1="77426" y1="28662" x2="93267" y2="28280"/>
                        <a14:foregroundMark x1="23762" y1="23567" x2="39010" y2="31911"/>
                        <a14:foregroundMark x1="41782" y1="14459" x2="41782" y2="14459"/>
                        <a14:foregroundMark x1="63168" y1="93248" x2="63168" y2="93248"/>
                        <a14:foregroundMark x1="50495" y1="94904" x2="50495" y2="94904"/>
                        <a14:foregroundMark x1="62376" y1="96497" x2="62376" y2="96497"/>
                        <a14:foregroundMark x1="66733" y1="96879" x2="66733" y2="96879"/>
                        <a14:foregroundMark x1="48713" y1="97006" x2="48713" y2="970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6059" y="1782038"/>
            <a:ext cx="1631235" cy="5071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38D3D1-8DF1-A229-9F83-1CFA765990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54" b="94606" l="11165" r="45685">
                        <a14:foregroundMark x1="27778" y1="51481" x2="27778" y2="51481"/>
                        <a14:foregroundMark x1="27614" y1="92593" x2="27614" y2="92593"/>
                        <a14:foregroundMark x1="24183" y1="92778" x2="24183" y2="92778"/>
                        <a14:foregroundMark x1="20915" y1="93333" x2="20915" y2="93333"/>
                      </a14:backgroundRemoval>
                    </a14:imgEffect>
                  </a14:imgLayer>
                </a14:imgProps>
              </a:ext>
            </a:extLst>
          </a:blip>
          <a:srcRect l="6850" t="46060" r="50000"/>
          <a:stretch/>
        </p:blipFill>
        <p:spPr>
          <a:xfrm rot="448016">
            <a:off x="5116495" y="3668339"/>
            <a:ext cx="1646717" cy="1816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EF57D2-2E57-3232-9256-C8327F3CD3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6995" b="25468"/>
          <a:stretch/>
        </p:blipFill>
        <p:spPr>
          <a:xfrm>
            <a:off x="3587192" y="5066396"/>
            <a:ext cx="3386635" cy="2098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BDE47A-E556-5BDB-61D8-671FB66B97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815" b="95000" l="58987" r="91667">
                        <a14:foregroundMark x1="72549" y1="95185" x2="72549" y2="95185"/>
                        <a14:foregroundMark x1="82516" y1="54815" x2="82516" y2="54815"/>
                      </a14:backgroundRemoval>
                    </a14:imgEffect>
                  </a14:imgLayer>
                </a14:imgProps>
              </a:ext>
            </a:extLst>
          </a:blip>
          <a:srcRect l="55160" t="50000" r="4043"/>
          <a:stretch/>
        </p:blipFill>
        <p:spPr>
          <a:xfrm>
            <a:off x="3919373" y="4143377"/>
            <a:ext cx="1629776" cy="1187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955523-8965-0960-1C08-DEC300A5D7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3817600" cy="13716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E2E587-5AAF-D15B-38C3-E11CE00C73C4}"/>
              </a:ext>
            </a:extLst>
          </p:cNvPr>
          <p:cNvSpPr txBox="1"/>
          <p:nvPr/>
        </p:nvSpPr>
        <p:spPr>
          <a:xfrm>
            <a:off x="0" y="297247"/>
            <a:ext cx="1381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SUPPER</a:t>
            </a:r>
          </a:p>
        </p:txBody>
      </p:sp>
    </p:spTree>
    <p:extLst>
      <p:ext uri="{BB962C8B-B14F-4D97-AF65-F5344CB8AC3E}">
        <p14:creationId xmlns:p14="http://schemas.microsoft.com/office/powerpoint/2010/main" val="3005105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B9B96C-105A-B427-13BB-C6D5368888C8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17137" y="450532"/>
            <a:ext cx="87764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COUNTING &amp; CLAIMING </a:t>
            </a:r>
          </a:p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PROCEDURES FOR SUPPER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6636" y="1661668"/>
            <a:ext cx="1099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5"/>
              </a:spcBef>
            </a:pP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Students participating in supper, will give their name in exchange for a meal.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1102" y="2812996"/>
            <a:ext cx="1027507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909"/>
              </a:spcBef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Supper carts will be set up near designated eating areas </a:t>
            </a:r>
          </a:p>
          <a:p>
            <a:pPr marL="457200" indent="-457200">
              <a:spcBef>
                <a:spcPts val="909"/>
              </a:spcBef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000" i="1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Rosters </a:t>
            </a:r>
            <a:r>
              <a:rPr lang="en-US" sz="30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be used to account for meals served to students receiving a meal and not enrolled in an ASP</a:t>
            </a:r>
          </a:p>
          <a:p>
            <a:pPr marL="457200" indent="-457200">
              <a:spcBef>
                <a:spcPts val="909"/>
              </a:spcBef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000" i="1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 Supper Grid Sheet </a:t>
            </a:r>
            <a:r>
              <a:rPr lang="en-US" sz="30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be used to account for enrolled students receiving a meal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11228" y="5334296"/>
            <a:ext cx="618716" cy="37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5"/>
              </a:spcBef>
            </a:pPr>
            <a:r>
              <a:rPr lang="en-US" sz="1818" b="1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6213" y="5349029"/>
            <a:ext cx="1312391" cy="37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5"/>
              </a:spcBef>
            </a:pPr>
            <a:r>
              <a:rPr lang="en-US" sz="1818" b="1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13AD2B9-4FDC-F96D-BFEF-136DFD46CC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9006"/>
              </p:ext>
            </p:extLst>
          </p:nvPr>
        </p:nvGraphicFramePr>
        <p:xfrm>
          <a:off x="4725274" y="5740695"/>
          <a:ext cx="1244698" cy="1611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886044" imgH="5029200" progId="Acrobat.Document.2020">
                  <p:embed/>
                </p:oleObj>
              </mc:Choice>
              <mc:Fallback>
                <p:oleObj name="Acrobat Document" r:id="rId3" imgW="3886044" imgH="5029200" progId="Acrobat.Document.2020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13AD2B9-4FDC-F96D-BFEF-136DFD46CC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25274" y="5740695"/>
                        <a:ext cx="1244698" cy="1611321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A6B5580-5662-9B6A-6BA6-0049BC7238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155004"/>
              </p:ext>
            </p:extLst>
          </p:nvPr>
        </p:nvGraphicFramePr>
        <p:xfrm>
          <a:off x="7847630" y="5727918"/>
          <a:ext cx="1244698" cy="1610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3886044" imgH="5029200" progId="Acrobat.Document.2020">
                  <p:embed/>
                </p:oleObj>
              </mc:Choice>
              <mc:Fallback>
                <p:oleObj name="Acrobat Document" r:id="rId5" imgW="3886044" imgH="5029200" progId="Acrobat.Document.2020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A6B5580-5662-9B6A-6BA6-0049BC7238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47630" y="5727918"/>
                        <a:ext cx="1244698" cy="161078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6FCFB2EF-117B-2B0F-022A-B77483336CC2}"/>
              </a:ext>
            </a:extLst>
          </p:cNvPr>
          <p:cNvSpPr/>
          <p:nvPr/>
        </p:nvSpPr>
        <p:spPr>
          <a:xfrm>
            <a:off x="6297262" y="6290995"/>
            <a:ext cx="1216152" cy="484632"/>
          </a:xfrm>
          <a:prstGeom prst="leftRightArrow">
            <a:avLst/>
          </a:prstGeom>
          <a:solidFill>
            <a:srgbClr val="E85E1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8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0CC9F4-D968-2014-E63E-59E2B116E99D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538037"/>
            <a:ext cx="1381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SUPPER ENTRY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1110" y="1273184"/>
            <a:ext cx="111308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5"/>
              </a:spcBef>
            </a:pP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collecting</a:t>
            </a:r>
            <a:r>
              <a:rPr lang="en-US" sz="3600" b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600" i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Roster </a:t>
            </a: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3600" b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 Supper Grid Sheet</a:t>
            </a: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total meals will be tallied and claimed in Newton the next day by selecting </a:t>
            </a:r>
            <a:r>
              <a:rPr lang="en-US" sz="3600" b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“Enter After School”.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39349" y="3151518"/>
            <a:ext cx="2414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5"/>
              </a:spcBef>
            </a:pPr>
            <a:r>
              <a:rPr lang="en-US" sz="28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06839" y="3151518"/>
            <a:ext cx="24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5"/>
              </a:spcBef>
            </a:pPr>
            <a:r>
              <a:rPr lang="en-US" sz="28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  <a:endParaRPr lang="en-US" sz="1800" b="1" dirty="0">
              <a:solidFill>
                <a:srgbClr val="E5540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13AD2B9-4FDC-F96D-BFEF-136DFD46CC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263119"/>
              </p:ext>
            </p:extLst>
          </p:nvPr>
        </p:nvGraphicFramePr>
        <p:xfrm>
          <a:off x="1486045" y="3696566"/>
          <a:ext cx="2406419" cy="311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886044" imgH="5029200" progId="Acrobat.Document.2020">
                  <p:embed/>
                </p:oleObj>
              </mc:Choice>
              <mc:Fallback>
                <p:oleObj name="Acrobat Document" r:id="rId3" imgW="3886044" imgH="5029200" progId="Acrobat.Document.2020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13AD2B9-4FDC-F96D-BFEF-136DFD46CC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6045" y="3696566"/>
                        <a:ext cx="2406419" cy="3115224"/>
                      </a:xfrm>
                      <a:prstGeom prst="rect">
                        <a:avLst/>
                      </a:prstGeom>
                      <a:ln w="12700">
                        <a:solidFill>
                          <a:srgbClr val="17406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A6B5580-5662-9B6A-6BA6-0049BC7238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272067"/>
              </p:ext>
            </p:extLst>
          </p:nvPr>
        </p:nvGraphicFramePr>
        <p:xfrm>
          <a:off x="4139349" y="3686902"/>
          <a:ext cx="2414686" cy="312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3886044" imgH="5029200" progId="Acrobat.Document.2020">
                  <p:embed/>
                </p:oleObj>
              </mc:Choice>
              <mc:Fallback>
                <p:oleObj name="Acrobat Document" r:id="rId5" imgW="3886044" imgH="5029200" progId="Acrobat.Document.2020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A6B5580-5662-9B6A-6BA6-0049BC7238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39349" y="3686902"/>
                        <a:ext cx="2414686" cy="3124888"/>
                      </a:xfrm>
                      <a:prstGeom prst="rect">
                        <a:avLst/>
                      </a:prstGeom>
                      <a:ln w="12700">
                        <a:solidFill>
                          <a:srgbClr val="17406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70D2D8D3-2686-9EDE-9A78-CB998EAB22B1}"/>
              </a:ext>
            </a:extLst>
          </p:cNvPr>
          <p:cNvSpPr/>
          <p:nvPr/>
        </p:nvSpPr>
        <p:spPr>
          <a:xfrm>
            <a:off x="6840038" y="4381864"/>
            <a:ext cx="1513194" cy="807644"/>
          </a:xfrm>
          <a:prstGeom prst="rightArrow">
            <a:avLst/>
          </a:prstGeom>
          <a:solidFill>
            <a:srgbClr val="E85E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E8CEA-887B-27E4-A7DB-2D895FA3F85D}"/>
              </a:ext>
            </a:extLst>
          </p:cNvPr>
          <p:cNvSpPr txBox="1"/>
          <p:nvPr/>
        </p:nvSpPr>
        <p:spPr>
          <a:xfrm>
            <a:off x="3892464" y="3234901"/>
            <a:ext cx="418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5540B"/>
                </a:solidFill>
                <a:latin typeface="+mn-lt"/>
              </a:rPr>
              <a:t>+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D2FA91-2DF1-D996-1D58-AB88B037DBA2}"/>
              </a:ext>
            </a:extLst>
          </p:cNvPr>
          <p:cNvGrpSpPr/>
          <p:nvPr/>
        </p:nvGrpSpPr>
        <p:grpSpPr>
          <a:xfrm>
            <a:off x="8408745" y="3295267"/>
            <a:ext cx="4189069" cy="3585153"/>
            <a:chOff x="6786079" y="3161639"/>
            <a:chExt cx="4189069" cy="358515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D63DD9-700E-86F6-695E-EFA83B2B0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86079" y="3161639"/>
              <a:ext cx="4189069" cy="358515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856F110-E867-1A36-2F71-59B06946CDE2}"/>
                </a:ext>
              </a:extLst>
            </p:cNvPr>
            <p:cNvSpPr/>
            <p:nvPr/>
          </p:nvSpPr>
          <p:spPr>
            <a:xfrm>
              <a:off x="7800937" y="3767468"/>
              <a:ext cx="2613791" cy="994622"/>
            </a:xfrm>
            <a:prstGeom prst="rect">
              <a:avLst/>
            </a:prstGeom>
            <a:solidFill>
              <a:srgbClr val="7E8D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C4FC1DC-EEE0-7F1B-20B2-AA27A2E01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53144" y="3345657"/>
              <a:ext cx="3235984" cy="2027332"/>
            </a:xfrm>
            <a:prstGeom prst="rect">
              <a:avLst/>
            </a:prstGeom>
            <a:ln>
              <a:solidFill>
                <a:srgbClr val="10100E"/>
              </a:solidFill>
            </a:ln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D496802-DC10-B147-CE9B-6CE2EE2AD7F8}"/>
                </a:ext>
              </a:extLst>
            </p:cNvPr>
            <p:cNvGrpSpPr/>
            <p:nvPr/>
          </p:nvGrpSpPr>
          <p:grpSpPr>
            <a:xfrm>
              <a:off x="7709311" y="3786502"/>
              <a:ext cx="1352695" cy="978867"/>
              <a:chOff x="6563578" y="2957715"/>
              <a:chExt cx="5334777" cy="4530172"/>
            </a:xfrm>
          </p:grpSpPr>
          <p:pic>
            <p:nvPicPr>
              <p:cNvPr id="20" name="Picture 19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FBDB9C37-946C-0134-A612-6E426C32D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37985" y="3651411"/>
                <a:ext cx="5160370" cy="3836476"/>
              </a:xfrm>
              <a:prstGeom prst="rect">
                <a:avLst/>
              </a:prstGeom>
              <a:ln>
                <a:solidFill>
                  <a:srgbClr val="10100E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4D35DD-B8A5-B0FE-2A79-B3C3F0019E94}"/>
                  </a:ext>
                </a:extLst>
              </p:cNvPr>
              <p:cNvSpPr/>
              <p:nvPr/>
            </p:nvSpPr>
            <p:spPr>
              <a:xfrm>
                <a:off x="6563578" y="2957715"/>
                <a:ext cx="830635" cy="118872"/>
              </a:xfrm>
              <a:prstGeom prst="rect">
                <a:avLst/>
              </a:prstGeom>
              <a:solidFill>
                <a:srgbClr val="323A4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1E16F6-611A-F4AA-3E70-7A7924487269}"/>
                </a:ext>
              </a:extLst>
            </p:cNvPr>
            <p:cNvSpPr txBox="1"/>
            <p:nvPr/>
          </p:nvSpPr>
          <p:spPr>
            <a:xfrm>
              <a:off x="8758696" y="5380855"/>
              <a:ext cx="1273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07E889-3872-DC25-3ACE-B01559568791}"/>
                </a:ext>
              </a:extLst>
            </p:cNvPr>
            <p:cNvSpPr txBox="1"/>
            <p:nvPr/>
          </p:nvSpPr>
          <p:spPr>
            <a:xfrm>
              <a:off x="8283301" y="4157013"/>
              <a:ext cx="47538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b="1" dirty="0">
                  <a:solidFill>
                    <a:srgbClr val="FF0000"/>
                  </a:solidFill>
                </a:rPr>
                <a:t>80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5396DE-9B0D-B18D-B7F9-2A1551B85920}"/>
                </a:ext>
              </a:extLst>
            </p:cNvPr>
            <p:cNvSpPr/>
            <p:nvPr/>
          </p:nvSpPr>
          <p:spPr>
            <a:xfrm>
              <a:off x="7148882" y="3786493"/>
              <a:ext cx="428082" cy="7402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" descr="Image result for cursor flat art transparent background">
              <a:extLst>
                <a:ext uri="{FF2B5EF4-FFF2-40B4-BE49-F238E27FC236}">
                  <a16:creationId xmlns:a16="http://schemas.microsoft.com/office/drawing/2014/main" id="{8C3CA299-B280-ED7A-8841-7DEBA012F4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8521" y="3822553"/>
              <a:ext cx="143986" cy="279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21209D-4730-F973-5AD8-EC4ED4551277}"/>
                </a:ext>
              </a:extLst>
            </p:cNvPr>
            <p:cNvSpPr/>
            <p:nvPr/>
          </p:nvSpPr>
          <p:spPr>
            <a:xfrm>
              <a:off x="8817974" y="4652058"/>
              <a:ext cx="126059" cy="11619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5649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889A7E-5945-CC64-BB9C-5759644F1F6B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16435-1A11-0A84-9D89-9EDEC3F859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59" t="8244" r="13060" b="34533"/>
          <a:stretch/>
        </p:blipFill>
        <p:spPr>
          <a:xfrm>
            <a:off x="2040672" y="1176742"/>
            <a:ext cx="9433209" cy="61082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495E8-F777-2A09-BFF0-E59D03C36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5" b="89637" l="7759" r="91724">
                        <a14:foregroundMark x1="7759" y1="39119" x2="7759" y2="39119"/>
                        <a14:foregroundMark x1="91724" y1="58808" x2="91724" y2="58808"/>
                        <a14:backgroundMark x1="62414" y1="58808" x2="62414" y2="58808"/>
                        <a14:backgroundMark x1="61034" y1="60363" x2="61034" y2="603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8762" y="4036919"/>
            <a:ext cx="1519711" cy="11878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4D9908-8DED-1810-DC74-B7C427BA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5" b="89637" l="7759" r="91724">
                        <a14:foregroundMark x1="7759" y1="39119" x2="7759" y2="39119"/>
                        <a14:foregroundMark x1="91724" y1="58808" x2="91724" y2="58808"/>
                        <a14:backgroundMark x1="62414" y1="58808" x2="62414" y2="58808"/>
                        <a14:backgroundMark x1="61034" y1="60363" x2="61034" y2="603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4511" y="4384573"/>
            <a:ext cx="2975098" cy="2352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9DAA0C-2844-EF33-A98F-D07C7548F0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945" b="96216" l="36818" r="62935"/>
                    </a14:imgEffect>
                  </a14:imgLayer>
                </a14:imgProps>
              </a:ext>
            </a:extLst>
          </a:blip>
          <a:srcRect l="33553" t="62161" r="33800"/>
          <a:stretch/>
        </p:blipFill>
        <p:spPr>
          <a:xfrm>
            <a:off x="9346612" y="4742076"/>
            <a:ext cx="1113344" cy="12904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813321-6ED5-C5F3-6478-957D8B5917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04" b="98798" l="1927" r="98750">
                        <a14:foregroundMark x1="7760" y1="14063" x2="80052" y2="3606"/>
                        <a14:foregroundMark x1="80052" y1="3606" x2="86667" y2="4447"/>
                        <a14:foregroundMark x1="86667" y1="4447" x2="92656" y2="10697"/>
                        <a14:foregroundMark x1="92656" y1="10697" x2="94219" y2="15144"/>
                        <a14:foregroundMark x1="4427" y1="17188" x2="6042" y2="10096"/>
                        <a14:foregroundMark x1="98750" y1="18510" x2="98542" y2="15986"/>
                        <a14:foregroundMark x1="9792" y1="2764" x2="15260" y2="2524"/>
                        <a14:foregroundMark x1="2188" y1="54567" x2="3177" y2="50120"/>
                        <a14:foregroundMark x1="10677" y1="96514" x2="11719" y2="94231"/>
                        <a14:foregroundMark x1="89219" y1="98438" x2="90677" y2="98918"/>
                        <a14:foregroundMark x1="1927" y1="18269" x2="1927" y2="182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7114" y="4224555"/>
            <a:ext cx="799380" cy="34639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E114F2-32C8-4F8F-FC88-11B26C5C2EB4}"/>
              </a:ext>
            </a:extLst>
          </p:cNvPr>
          <p:cNvGrpSpPr/>
          <p:nvPr/>
        </p:nvGrpSpPr>
        <p:grpSpPr>
          <a:xfrm>
            <a:off x="8813408" y="3608658"/>
            <a:ext cx="1216189" cy="2521317"/>
            <a:chOff x="-1524171" y="2703492"/>
            <a:chExt cx="1216189" cy="25213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06E6F91-1BBC-D2C3-BE91-60AE8F38C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3675"/>
            <a:stretch/>
          </p:blipFill>
          <p:spPr>
            <a:xfrm flipH="1">
              <a:off x="-1524171" y="2703492"/>
              <a:ext cx="1216189" cy="25213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80893EF-03DA-7744-0168-B1C0AD681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866317">
              <a:off x="-1490033" y="4228589"/>
              <a:ext cx="972568" cy="6405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A3BFC9-C14C-DA00-0D0E-277B9557F8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31" b="97006" l="9901" r="92277">
                        <a14:foregroundMark x1="57426" y1="7516" x2="57426" y2="7516"/>
                        <a14:foregroundMark x1="58416" y1="3694" x2="58416" y2="3694"/>
                        <a14:foregroundMark x1="61980" y1="4459" x2="61980" y2="4459"/>
                        <a14:foregroundMark x1="69109" y1="15924" x2="69109" y2="15924"/>
                        <a14:foregroundMark x1="71287" y1="17516" x2="71287" y2="17516"/>
                        <a14:foregroundMark x1="75644" y1="16561" x2="75644" y2="16561"/>
                        <a14:foregroundMark x1="73663" y1="17197" x2="73663" y2="17197"/>
                        <a14:foregroundMark x1="74257" y1="17898" x2="74257" y2="17898"/>
                        <a14:foregroundMark x1="83168" y1="19745" x2="72277" y2="8535"/>
                        <a14:foregroundMark x1="72277" y1="8535" x2="68317" y2="6943"/>
                        <a14:foregroundMark x1="53069" y1="4013" x2="34455" y2="9363"/>
                        <a14:foregroundMark x1="34455" y1="9363" x2="30099" y2="26688"/>
                        <a14:foregroundMark x1="85545" y1="29172" x2="88713" y2="17962"/>
                        <a14:foregroundMark x1="43366" y1="17516" x2="50297" y2="17834"/>
                        <a14:foregroundMark x1="66139" y1="17452" x2="71287" y2="17134"/>
                        <a14:foregroundMark x1="77426" y1="28662" x2="93267" y2="28280"/>
                        <a14:foregroundMark x1="23762" y1="23567" x2="39010" y2="31911"/>
                        <a14:foregroundMark x1="41782" y1="14459" x2="41782" y2="14459"/>
                        <a14:foregroundMark x1="63168" y1="93248" x2="63168" y2="93248"/>
                        <a14:foregroundMark x1="50495" y1="94904" x2="50495" y2="94904"/>
                        <a14:foregroundMark x1="62376" y1="96497" x2="62376" y2="96497"/>
                        <a14:foregroundMark x1="66733" y1="96879" x2="66733" y2="96879"/>
                        <a14:foregroundMark x1="48713" y1="97006" x2="48713" y2="970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3040" y="1234827"/>
            <a:ext cx="1631235" cy="507136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90091B0-0B67-9083-C826-E2C5D37684A4}"/>
              </a:ext>
            </a:extLst>
          </p:cNvPr>
          <p:cNvGrpSpPr/>
          <p:nvPr/>
        </p:nvGrpSpPr>
        <p:grpSpPr>
          <a:xfrm>
            <a:off x="7349870" y="3418956"/>
            <a:ext cx="440706" cy="134151"/>
            <a:chOff x="4432267" y="3216717"/>
            <a:chExt cx="566777" cy="1473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A2B6F42-9FCD-F361-5BED-523354407541}"/>
                </a:ext>
              </a:extLst>
            </p:cNvPr>
            <p:cNvSpPr/>
            <p:nvPr/>
          </p:nvSpPr>
          <p:spPr>
            <a:xfrm>
              <a:off x="4432267" y="3216717"/>
              <a:ext cx="566777" cy="14736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4304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13" descr="A blue and orange logo&#10;&#10;Description automatically generated">
              <a:extLst>
                <a:ext uri="{FF2B5EF4-FFF2-40B4-BE49-F238E27FC236}">
                  <a16:creationId xmlns:a16="http://schemas.microsoft.com/office/drawing/2014/main" id="{50573E78-8906-887A-CFF1-1672672EB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537" y="3249408"/>
              <a:ext cx="482236" cy="8198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F9716B9-A520-2EBC-C4C6-8B317F3DB9E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1454" b="94606" l="11165" r="45685">
                        <a14:foregroundMark x1="27778" y1="51481" x2="27778" y2="51481"/>
                        <a14:foregroundMark x1="27614" y1="92593" x2="27614" y2="92593"/>
                        <a14:foregroundMark x1="24183" y1="92778" x2="24183" y2="92778"/>
                        <a14:foregroundMark x1="20915" y1="93333" x2="20915" y2="93333"/>
                      </a14:backgroundRemoval>
                    </a14:imgEffect>
                  </a14:imgLayer>
                </a14:imgProps>
              </a:ext>
            </a:extLst>
          </a:blip>
          <a:srcRect l="6850" t="46060" r="50000"/>
          <a:stretch/>
        </p:blipFill>
        <p:spPr>
          <a:xfrm rot="448016">
            <a:off x="7185864" y="2826498"/>
            <a:ext cx="1646717" cy="1816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D8AB68-F98C-9632-FCF6-3FEF392AC0B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6995" b="25468"/>
          <a:stretch/>
        </p:blipFill>
        <p:spPr>
          <a:xfrm>
            <a:off x="5656561" y="4179938"/>
            <a:ext cx="3386635" cy="2098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6D18F3-69FB-75FC-7004-B2CC0007172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4815" b="95000" l="58987" r="91667">
                        <a14:foregroundMark x1="72549" y1="95185" x2="72549" y2="95185"/>
                        <a14:foregroundMark x1="82516" y1="54815" x2="82516" y2="54815"/>
                      </a14:backgroundRemoval>
                    </a14:imgEffect>
                  </a14:imgLayer>
                </a14:imgProps>
              </a:ext>
            </a:extLst>
          </a:blip>
          <a:srcRect l="55160" t="50000" r="4043"/>
          <a:stretch/>
        </p:blipFill>
        <p:spPr>
          <a:xfrm>
            <a:off x="5988742" y="3301536"/>
            <a:ext cx="1629776" cy="1187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A38DB8-43A6-B744-65CB-6072E5528217}"/>
              </a:ext>
            </a:extLst>
          </p:cNvPr>
          <p:cNvSpPr txBox="1"/>
          <p:nvPr/>
        </p:nvSpPr>
        <p:spPr>
          <a:xfrm>
            <a:off x="419012" y="345745"/>
            <a:ext cx="12979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CLAIMING </a:t>
            </a:r>
            <a:r>
              <a:rPr lang="en-US" sz="44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CONNECTION </a:t>
            </a:r>
            <a:r>
              <a:rPr lang="en-US" sz="48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E7BE78-1314-49ED-67AB-0F6792B0EF70}"/>
              </a:ext>
            </a:extLst>
          </p:cNvPr>
          <p:cNvSpPr/>
          <p:nvPr/>
        </p:nvSpPr>
        <p:spPr>
          <a:xfrm>
            <a:off x="419012" y="5931821"/>
            <a:ext cx="12979576" cy="1680577"/>
          </a:xfrm>
          <a:prstGeom prst="rect">
            <a:avLst/>
          </a:prstGeom>
          <a:solidFill>
            <a:srgbClr val="E65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DDDC15-418B-649C-8735-FCB42E2A4575}"/>
              </a:ext>
            </a:extLst>
          </p:cNvPr>
          <p:cNvSpPr txBox="1"/>
          <p:nvPr/>
        </p:nvSpPr>
        <p:spPr>
          <a:xfrm>
            <a:off x="1770677" y="5860220"/>
            <a:ext cx="10276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5"/>
              </a:spcBef>
            </a:pP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What does the community member participating in supper provide in exchange for a meal? 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F0B86C-9D49-B50B-72C5-089078162889}"/>
              </a:ext>
            </a:extLst>
          </p:cNvPr>
          <p:cNvSpPr txBox="1"/>
          <p:nvPr/>
        </p:nvSpPr>
        <p:spPr>
          <a:xfrm>
            <a:off x="4483296" y="6995899"/>
            <a:ext cx="5054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6C6E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Their First and Last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88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AB6B2C-BECD-ECE8-28D7-00184A87D1D8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0938" y="432875"/>
            <a:ext cx="12979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NON-REIMBURSABLE MEALS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7559" y="1115128"/>
            <a:ext cx="10984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non-reimbursable meal is a meal that does not contain the minimum required number of components. 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Encourage students to add another component to make the meal reimbursable.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93" y="4918940"/>
            <a:ext cx="4158055" cy="21412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100201" y="2814807"/>
            <a:ext cx="9843445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 indent="-457200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Cafeterias will have a basket of fruits and cold vegetables at the POS to assist students in making meal selections</a:t>
            </a:r>
          </a:p>
          <a:p>
            <a:pPr marL="457200" lvl="3" indent="-457200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 student declines, charge items at an a la carte price</a:t>
            </a:r>
          </a:p>
          <a:p>
            <a:pPr marL="457200" lvl="3" indent="-457200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claim as a reimbursable meal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B0ADEF-A7C2-5934-7A27-41E2B95B22A9}"/>
              </a:ext>
            </a:extLst>
          </p:cNvPr>
          <p:cNvGrpSpPr/>
          <p:nvPr/>
        </p:nvGrpSpPr>
        <p:grpSpPr>
          <a:xfrm>
            <a:off x="3110298" y="5040813"/>
            <a:ext cx="3074847" cy="2092632"/>
            <a:chOff x="2942214" y="4730256"/>
            <a:chExt cx="2519777" cy="16918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286" b="76286" l="5429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" t="28775" r="5967" b="25655"/>
            <a:stretch/>
          </p:blipFill>
          <p:spPr>
            <a:xfrm>
              <a:off x="2942214" y="5095609"/>
              <a:ext cx="2519777" cy="129853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3520">
              <a:off x="3082099" y="4730256"/>
              <a:ext cx="762398" cy="151679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028" name="Picture 4" descr="Burger | Sandylands Fish and Chips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3" t="22743" r="17607" b="20495"/>
            <a:stretch/>
          </p:blipFill>
          <p:spPr bwMode="auto">
            <a:xfrm>
              <a:off x="3995192" y="5095609"/>
              <a:ext cx="984570" cy="77619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286" b="76286" l="5429" r="96000">
                          <a14:backgroundMark x1="16714" y1="55571" x2="23571" y2="59857"/>
                          <a14:backgroundMark x1="23571" y1="59857" x2="38429" y2="58429"/>
                          <a14:backgroundMark x1="38429" y1="58429" x2="65571" y2="52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" t="48256" r="5967" b="24741"/>
            <a:stretch/>
          </p:blipFill>
          <p:spPr>
            <a:xfrm>
              <a:off x="2942215" y="5652636"/>
              <a:ext cx="2519776" cy="7694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8266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D71"/>
            </a:gs>
            <a:gs pos="74000">
              <a:srgbClr val="EBA169"/>
            </a:gs>
            <a:gs pos="62604">
              <a:srgbClr val="EBA169"/>
            </a:gs>
            <a:gs pos="83000">
              <a:srgbClr val="F68D5E"/>
            </a:gs>
            <a:gs pos="91636">
              <a:srgbClr val="F68D5E"/>
            </a:gs>
            <a:gs pos="100000">
              <a:srgbClr val="E5540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6251C6-1FD7-0193-29EB-154734428C1F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4" descr="Page 2 | School cafeteria Vectors &amp; Illustrations for Free Download |  Freepik">
            <a:extLst>
              <a:ext uri="{FF2B5EF4-FFF2-40B4-BE49-F238E27FC236}">
                <a16:creationId xmlns:a16="http://schemas.microsoft.com/office/drawing/2014/main" id="{4F0ADBFF-CB67-CC35-E817-AA65CA887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63" y="297247"/>
            <a:ext cx="10848674" cy="728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75E9220-FAB8-D9F6-B2A7-4A110927A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1" b="95170" l="9880" r="99036">
                        <a14:foregroundMark x1="70338" y1="34260" x2="77831" y2="46811"/>
                        <a14:foregroundMark x1="58313" y1="14118" x2="68072" y2="30465"/>
                        <a14:foregroundMark x1="77831" y1="46811" x2="57108" y2="81734"/>
                        <a14:foregroundMark x1="43373" y1="67492" x2="47470" y2="41796"/>
                        <a14:foregroundMark x1="47470" y1="41796" x2="46265" y2="41672"/>
                        <a14:foregroundMark x1="16145" y1="42724" x2="38554" y2="34056"/>
                        <a14:foregroundMark x1="42169" y1="17833" x2="72289" y2="30526"/>
                        <a14:foregroundMark x1="39036" y1="10712" x2="86747" y2="6997"/>
                        <a14:foregroundMark x1="42169" y1="4211" x2="70361" y2="5573"/>
                        <a14:foregroundMark x1="29398" y1="20124" x2="46265" y2="18452"/>
                        <a14:foregroundMark x1="22892" y1="19505" x2="34940" y2="21981"/>
                        <a14:foregroundMark x1="42169" y1="28793" x2="65060" y2="32508"/>
                        <a14:foregroundMark x1="63133" y1="39505" x2="71566" y2="34985"/>
                        <a14:foregroundMark x1="77108" y1="39195" x2="89157" y2="44458"/>
                        <a14:foregroundMark x1="67470" y1="46440" x2="88434" y2="43653"/>
                        <a14:foregroundMark x1="68675" y1="41362" x2="68675" y2="40867"/>
                        <a14:foregroundMark x1="55422" y1="44458" x2="57831" y2="58514"/>
                        <a14:foregroundMark x1="52289" y1="56161" x2="52289" y2="46130"/>
                        <a14:foregroundMark x1="24578" y1="42724" x2="34940" y2="37337"/>
                        <a14:foregroundMark x1="20482" y1="50031" x2="28193" y2="44582"/>
                        <a14:foregroundMark x1="20964" y1="70279" x2="29157" y2="51889"/>
                        <a14:foregroundMark x1="27314" y1="48992" x2="20964" y2="39009"/>
                        <a14:foregroundMark x1="29157" y1="51889" x2="27471" y2="49239"/>
                        <a14:foregroundMark x1="85542" y1="40557" x2="93976" y2="48173"/>
                        <a14:foregroundMark x1="93976" y1="48173" x2="84819" y2="75232"/>
                        <a14:foregroundMark x1="77108" y1="37647" x2="93976" y2="41053"/>
                        <a14:foregroundMark x1="78795" y1="37152" x2="90361" y2="41053"/>
                        <a14:foregroundMark x1="87229" y1="38080" x2="72771" y2="34985"/>
                        <a14:foregroundMark x1="82410" y1="36409" x2="94458" y2="39009"/>
                        <a14:foregroundMark x1="55422" y1="41981" x2="47470" y2="38576"/>
                        <a14:foregroundMark x1="16145" y1="41672" x2="30120" y2="36718"/>
                        <a14:foregroundMark x1="74699" y1="35604" x2="99277" y2="38266"/>
                        <a14:foregroundMark x1="51807" y1="95170" x2="44578" y2="88854"/>
                        <a14:foregroundMark x1="22169" y1="74737" x2="24096" y2="70588"/>
                        <a14:foregroundMark x1="69157" y1="18885" x2="72771" y2="18885"/>
                        <a14:foregroundMark x1="36627" y1="7307" x2="40964" y2="7616"/>
                        <a14:foregroundMark x1="34940" y1="15480" x2="49880" y2="15666"/>
                        <a14:foregroundMark x1="85542" y1="15480" x2="80723" y2="9474"/>
                        <a14:foregroundMark x1="16145" y1="40124" x2="25301" y2="38080"/>
                        <a14:foregroundMark x1="27711" y1="36533" x2="15663" y2="40248"/>
                        <a14:foregroundMark x1="77590" y1="35170" x2="96386" y2="37771"/>
                        <a14:foregroundMark x1="13735" y1="39938" x2="26988" y2="37028"/>
                        <a14:foregroundMark x1="16145" y1="38080" x2="28916" y2="36533"/>
                        <a14:backgroundMark x1="54699" y1="81424" x2="54217" y2="79690"/>
                        <a14:backgroundMark x1="56627" y1="81858" x2="55904" y2="79381"/>
                        <a14:backgroundMark x1="28916" y1="57895" x2="28916" y2="50031"/>
                        <a14:backgroundMark x1="28916" y1="50031" x2="28193" y2="49721"/>
                        <a14:backgroundMark x1="69157" y1="33313" x2="69157" y2="32198"/>
                        <a14:backgroundMark x1="70361" y1="34241" x2="71084" y2="31889"/>
                        <a14:backgroundMark x1="69880" y1="31579" x2="72289" y2="30526"/>
                        <a14:backgroundMark x1="66747" y1="33003" x2="69880" y2="31579"/>
                        <a14:backgroundMark x1="67952" y1="31579" x2="71566" y2="31579"/>
                        <a14:backgroundMark x1="72289" y1="30836" x2="66265" y2="325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6067" y="1272035"/>
            <a:ext cx="1332231" cy="6215647"/>
          </a:xfrm>
          <a:prstGeom prst="rect">
            <a:avLst/>
          </a:prstGeom>
        </p:spPr>
      </p:pic>
      <p:pic>
        <p:nvPicPr>
          <p:cNvPr id="12" name="Picture 14" descr="Counter Stainless Steel Grey · Free vector graphic on Pixabay">
            <a:extLst>
              <a:ext uri="{FF2B5EF4-FFF2-40B4-BE49-F238E27FC236}">
                <a16:creationId xmlns:a16="http://schemas.microsoft.com/office/drawing/2014/main" id="{B81377E9-45B5-8155-6436-7B9DC60E9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5" b="89030" l="2532" r="93671">
                        <a14:foregroundMark x1="3586" y1="66667" x2="4641" y2="24895"/>
                        <a14:foregroundMark x1="93671" y1="46835" x2="90506" y2="16034"/>
                        <a14:foregroundMark x1="2532" y1="21519" x2="14557" y2="26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532" y="5121104"/>
            <a:ext cx="5090782" cy="279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staurant POS Hardware | POS Terminals | NCR">
            <a:extLst>
              <a:ext uri="{FF2B5EF4-FFF2-40B4-BE49-F238E27FC236}">
                <a16:creationId xmlns:a16="http://schemas.microsoft.com/office/drawing/2014/main" id="{85DC1AE2-80BA-4A55-B2A7-ED2A8BF59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89697" l="4858" r="64070">
                        <a14:foregroundMark x1="5025" y1="10545" x2="21189" y2="9333"/>
                        <a14:foregroundMark x1="63233" y1="10909" x2="63233" y2="10909"/>
                        <a14:foregroundMark x1="14908" y1="86182" x2="50921" y2="80121"/>
                        <a14:foregroundMark x1="35008" y1="86788" x2="46064" y2="85455"/>
                        <a14:foregroundMark x1="56114" y1="89697" x2="56114" y2="89697"/>
                        <a14:foregroundMark x1="14238" y1="74182" x2="46315" y2="73818"/>
                        <a14:foregroundMark x1="51843" y1="72242" x2="61642" y2="71758"/>
                        <a14:foregroundMark x1="62647" y1="19273" x2="62060" y2="52485"/>
                        <a14:foregroundMark x1="13819" y1="71758" x2="6616" y2="71758"/>
                        <a14:foregroundMark x1="6533" y1="71758" x2="6784" y2="34182"/>
                        <a14:foregroundMark x1="42379" y1="9818" x2="59380" y2="10909"/>
                        <a14:foregroundMark x1="64070" y1="10667" x2="64070" y2="40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" t="4865" r="32244" b="7894"/>
          <a:stretch/>
        </p:blipFill>
        <p:spPr bwMode="auto">
          <a:xfrm>
            <a:off x="8337698" y="3737171"/>
            <a:ext cx="2013608" cy="191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C7E465-1F9C-D243-7A06-783008DD8A06}"/>
              </a:ext>
            </a:extLst>
          </p:cNvPr>
          <p:cNvSpPr/>
          <p:nvPr/>
        </p:nvSpPr>
        <p:spPr>
          <a:xfrm>
            <a:off x="8416458" y="3843491"/>
            <a:ext cx="1819367" cy="1369485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23635"/>
            <a:endParaRPr lang="en-US" sz="1414">
              <a:solidFill>
                <a:srgbClr val="FFFDF7"/>
              </a:solidFill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F835CF-A24B-E3B2-E378-3349F767DEA7}"/>
              </a:ext>
            </a:extLst>
          </p:cNvPr>
          <p:cNvGrpSpPr/>
          <p:nvPr/>
        </p:nvGrpSpPr>
        <p:grpSpPr>
          <a:xfrm>
            <a:off x="6668599" y="4437168"/>
            <a:ext cx="1809189" cy="1354610"/>
            <a:chOff x="1605071" y="1913934"/>
            <a:chExt cx="2829974" cy="2022137"/>
          </a:xfrm>
        </p:grpSpPr>
        <p:pic>
          <p:nvPicPr>
            <p:cNvPr id="14" name="Picture 13" descr="A bag of baby carrots&#10;&#10;Description automatically generated">
              <a:extLst>
                <a:ext uri="{FF2B5EF4-FFF2-40B4-BE49-F238E27FC236}">
                  <a16:creationId xmlns:a16="http://schemas.microsoft.com/office/drawing/2014/main" id="{E459DB2C-2056-2819-9C89-1CB21D53B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1923672" y="2243287"/>
              <a:ext cx="658703" cy="658703"/>
            </a:xfrm>
            <a:prstGeom prst="rect">
              <a:avLst/>
            </a:prstGeom>
          </p:spPr>
        </p:pic>
        <p:pic>
          <p:nvPicPr>
            <p:cNvPr id="15" name="Picture 14" descr="A bag of baby carrots&#10;&#10;Description automatically generated">
              <a:extLst>
                <a:ext uri="{FF2B5EF4-FFF2-40B4-BE49-F238E27FC236}">
                  <a16:creationId xmlns:a16="http://schemas.microsoft.com/office/drawing/2014/main" id="{A95F8ECA-55EB-802C-C1EB-B6360BEF9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2310416" y="2243286"/>
              <a:ext cx="658703" cy="658703"/>
            </a:xfrm>
            <a:prstGeom prst="rect">
              <a:avLst/>
            </a:prstGeom>
          </p:spPr>
        </p:pic>
        <p:pic>
          <p:nvPicPr>
            <p:cNvPr id="16" name="Picture 15" descr="A bag of baby carrots&#10;&#10;Description automatically generated">
              <a:extLst>
                <a:ext uri="{FF2B5EF4-FFF2-40B4-BE49-F238E27FC236}">
                  <a16:creationId xmlns:a16="http://schemas.microsoft.com/office/drawing/2014/main" id="{D8C524BE-C687-DB57-40D8-24B0F6446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2361356" y="2049863"/>
              <a:ext cx="658703" cy="658703"/>
            </a:xfrm>
            <a:prstGeom prst="rect">
              <a:avLst/>
            </a:prstGeom>
          </p:spPr>
        </p:pic>
        <p:pic>
          <p:nvPicPr>
            <p:cNvPr id="17" name="Picture 16" descr="A bag of baby carrots&#10;&#10;Description automatically generated">
              <a:extLst>
                <a:ext uri="{FF2B5EF4-FFF2-40B4-BE49-F238E27FC236}">
                  <a16:creationId xmlns:a16="http://schemas.microsoft.com/office/drawing/2014/main" id="{E61096E7-C86C-D94A-EC2D-D659CDD8A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1975320" y="1913934"/>
              <a:ext cx="658703" cy="658703"/>
            </a:xfrm>
            <a:prstGeom prst="rect">
              <a:avLst/>
            </a:prstGeom>
          </p:spPr>
        </p:pic>
        <p:pic>
          <p:nvPicPr>
            <p:cNvPr id="18" name="Picture 17" descr="A bag of baby carrots&#10;&#10;Description automatically generated">
              <a:extLst>
                <a:ext uri="{FF2B5EF4-FFF2-40B4-BE49-F238E27FC236}">
                  <a16:creationId xmlns:a16="http://schemas.microsoft.com/office/drawing/2014/main" id="{38F68DCF-02E2-7178-AC70-5DAA622CF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1899120" y="2142536"/>
              <a:ext cx="658703" cy="658703"/>
            </a:xfrm>
            <a:prstGeom prst="rect">
              <a:avLst/>
            </a:prstGeom>
          </p:spPr>
        </p:pic>
        <p:pic>
          <p:nvPicPr>
            <p:cNvPr id="19" name="Picture 18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2286C276-6E7D-D573-93F8-039F8A63F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2924536" y="2050398"/>
              <a:ext cx="821365" cy="557824"/>
            </a:xfrm>
            <a:prstGeom prst="rect">
              <a:avLst/>
            </a:prstGeom>
          </p:spPr>
        </p:pic>
        <p:pic>
          <p:nvPicPr>
            <p:cNvPr id="20" name="Picture 19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9A37148D-6A3E-5079-6A5A-B5EB21BF6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2893532" y="2276604"/>
              <a:ext cx="821365" cy="557824"/>
            </a:xfrm>
            <a:prstGeom prst="rect">
              <a:avLst/>
            </a:prstGeom>
          </p:spPr>
        </p:pic>
        <p:pic>
          <p:nvPicPr>
            <p:cNvPr id="21" name="Picture 20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6DAF3A64-C21D-21E6-FA3B-9EB708956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2490292" y="2415332"/>
              <a:ext cx="821365" cy="557824"/>
            </a:xfrm>
            <a:prstGeom prst="rect">
              <a:avLst/>
            </a:prstGeom>
          </p:spPr>
        </p:pic>
        <p:pic>
          <p:nvPicPr>
            <p:cNvPr id="22" name="Picture 21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9971EC8A-C152-0D1F-BEDD-03D6A52D1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2514891" y="2104559"/>
              <a:ext cx="821365" cy="557824"/>
            </a:xfrm>
            <a:prstGeom prst="rect">
              <a:avLst/>
            </a:prstGeom>
          </p:spPr>
        </p:pic>
        <p:pic>
          <p:nvPicPr>
            <p:cNvPr id="23" name="Picture 22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1C2CCD63-7AEF-434C-A877-6773732CF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2737224" y="2027699"/>
              <a:ext cx="821365" cy="557824"/>
            </a:xfrm>
            <a:prstGeom prst="rect">
              <a:avLst/>
            </a:prstGeom>
          </p:spPr>
        </p:pic>
        <p:pic>
          <p:nvPicPr>
            <p:cNvPr id="24" name="Picture 23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DE8B0B4C-EF70-30C7-DE9F-CCD045C08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2710223" y="2322001"/>
              <a:ext cx="821365" cy="557824"/>
            </a:xfrm>
            <a:prstGeom prst="rect">
              <a:avLst/>
            </a:prstGeom>
          </p:spPr>
        </p:pic>
        <p:pic>
          <p:nvPicPr>
            <p:cNvPr id="25" name="Picture 24" descr="A close up of an orange&#10;&#10;Description automatically generated">
              <a:extLst>
                <a:ext uri="{FF2B5EF4-FFF2-40B4-BE49-F238E27FC236}">
                  <a16:creationId xmlns:a16="http://schemas.microsoft.com/office/drawing/2014/main" id="{22C21B24-7C5A-97DA-2B43-B66ADBD67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t="16038"/>
            <a:stretch/>
          </p:blipFill>
          <p:spPr>
            <a:xfrm>
              <a:off x="3458243" y="2299837"/>
              <a:ext cx="601319" cy="435552"/>
            </a:xfrm>
            <a:prstGeom prst="rect">
              <a:avLst/>
            </a:prstGeom>
          </p:spPr>
        </p:pic>
        <p:pic>
          <p:nvPicPr>
            <p:cNvPr id="26" name="Picture 25" descr="A close up of an orange&#10;&#10;Description automatically generated">
              <a:extLst>
                <a:ext uri="{FF2B5EF4-FFF2-40B4-BE49-F238E27FC236}">
                  <a16:creationId xmlns:a16="http://schemas.microsoft.com/office/drawing/2014/main" id="{0FDDAD6B-6656-0995-EBBE-77184F631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t="16038"/>
            <a:stretch/>
          </p:blipFill>
          <p:spPr>
            <a:xfrm>
              <a:off x="3406095" y="2494527"/>
              <a:ext cx="601319" cy="435552"/>
            </a:xfrm>
            <a:prstGeom prst="rect">
              <a:avLst/>
            </a:prstGeom>
          </p:spPr>
        </p:pic>
        <p:pic>
          <p:nvPicPr>
            <p:cNvPr id="27" name="Picture 26" descr="A close up of an orange&#10;&#10;Description automatically generated">
              <a:extLst>
                <a:ext uri="{FF2B5EF4-FFF2-40B4-BE49-F238E27FC236}">
                  <a16:creationId xmlns:a16="http://schemas.microsoft.com/office/drawing/2014/main" id="{51819E8B-FF95-F2AE-2925-39D4AE7A4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t="16038"/>
            <a:stretch/>
          </p:blipFill>
          <p:spPr>
            <a:xfrm>
              <a:off x="3233101" y="2362760"/>
              <a:ext cx="601319" cy="435552"/>
            </a:xfrm>
            <a:prstGeom prst="rect">
              <a:avLst/>
            </a:prstGeom>
          </p:spPr>
        </p:pic>
        <p:pic>
          <p:nvPicPr>
            <p:cNvPr id="28" name="Picture 27" descr="A close up of an orange&#10;&#10;Description automatically generated">
              <a:extLst>
                <a:ext uri="{FF2B5EF4-FFF2-40B4-BE49-F238E27FC236}">
                  <a16:creationId xmlns:a16="http://schemas.microsoft.com/office/drawing/2014/main" id="{DCD6EE51-1912-649D-162B-766D60DF2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t="16038"/>
            <a:stretch/>
          </p:blipFill>
          <p:spPr>
            <a:xfrm>
              <a:off x="3175586" y="2570921"/>
              <a:ext cx="601319" cy="435552"/>
            </a:xfrm>
            <a:prstGeom prst="rect">
              <a:avLst/>
            </a:prstGeom>
          </p:spPr>
        </p:pic>
        <p:pic>
          <p:nvPicPr>
            <p:cNvPr id="29" name="Picture 2" descr="Premium Vector | Wicker basket Vector outline illustration">
              <a:extLst>
                <a:ext uri="{FF2B5EF4-FFF2-40B4-BE49-F238E27FC236}">
                  <a16:creationId xmlns:a16="http://schemas.microsoft.com/office/drawing/2014/main" id="{3C896044-71C1-23D5-ADDB-DE92DAF10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624" b="89671" l="8946" r="91374">
                          <a14:foregroundMark x1="22843" y1="38967" x2="85623" y2="38967"/>
                          <a14:foregroundMark x1="14537" y1="34272" x2="8946" y2="24648"/>
                          <a14:foregroundMark x1="12780" y1="32864" x2="38339" y2="30751"/>
                          <a14:foregroundMark x1="38339" y1="30751" x2="81310" y2="35915"/>
                          <a14:foregroundMark x1="81310" y1="35915" x2="89297" y2="27700"/>
                          <a14:foregroundMark x1="22524" y1="31925" x2="22524" y2="31925"/>
                          <a14:foregroundMark x1="28435" y1="33333" x2="28754" y2="35211"/>
                          <a14:foregroundMark x1="20607" y1="41784" x2="55272" y2="64085"/>
                          <a14:foregroundMark x1="55272" y1="64085" x2="76837" y2="56103"/>
                          <a14:foregroundMark x1="76837" y1="56103" x2="77796" y2="53756"/>
                          <a14:foregroundMark x1="24601" y1="70188" x2="16134" y2="45305"/>
                          <a14:foregroundMark x1="25399" y1="50469" x2="65176" y2="56338"/>
                          <a14:foregroundMark x1="65176" y1="56338" x2="68051" y2="54460"/>
                          <a14:foregroundMark x1="33067" y1="41315" x2="55751" y2="42488"/>
                          <a14:foregroundMark x1="34824" y1="54225" x2="59904" y2="54460"/>
                          <a14:foregroundMark x1="35942" y1="60094" x2="53355" y2="60563"/>
                          <a14:foregroundMark x1="53355" y1="60563" x2="54952" y2="62676"/>
                          <a14:foregroundMark x1="38658" y1="67371" x2="56390" y2="68310"/>
                          <a14:foregroundMark x1="56390" y1="68310" x2="61981" y2="70892"/>
                          <a14:foregroundMark x1="35942" y1="78638" x2="61981" y2="72770"/>
                          <a14:foregroundMark x1="41693" y1="72770" x2="71885" y2="67840"/>
                          <a14:foregroundMark x1="27955" y1="72535" x2="57987" y2="72770"/>
                          <a14:foregroundMark x1="23163" y1="78169" x2="35942" y2="80516"/>
                          <a14:foregroundMark x1="29073" y1="73005" x2="25879" y2="69249"/>
                          <a14:foregroundMark x1="25559" y1="74883" x2="41534" y2="66197"/>
                          <a14:foregroundMark x1="31470" y1="59155" x2="51438" y2="41784"/>
                          <a14:foregroundMark x1="26837" y1="60094" x2="58626" y2="52113"/>
                          <a14:foregroundMark x1="31629" y1="67136" x2="57348" y2="44836"/>
                          <a14:foregroundMark x1="52396" y1="81221" x2="75879" y2="73944"/>
                          <a14:foregroundMark x1="75879" y1="73944" x2="84026" y2="51408"/>
                          <a14:foregroundMark x1="84026" y1="51408" x2="18850" y2="42723"/>
                          <a14:foregroundMark x1="18850" y1="42723" x2="32907" y2="65023"/>
                          <a14:foregroundMark x1="32907" y1="65023" x2="52556" y2="76995"/>
                          <a14:foregroundMark x1="52556" y1="76995" x2="53674" y2="80516"/>
                          <a14:foregroundMark x1="49840" y1="61268" x2="69010" y2="47887"/>
                          <a14:foregroundMark x1="65655" y1="43897" x2="74920" y2="41315"/>
                          <a14:foregroundMark x1="67732" y1="43192" x2="77476" y2="42254"/>
                          <a14:foregroundMark x1="75399" y1="46479" x2="85144" y2="44131"/>
                          <a14:foregroundMark x1="80671" y1="55634" x2="86102" y2="33099"/>
                          <a14:foregroundMark x1="89137" y1="34742" x2="91374" y2="26995"/>
                          <a14:foregroundMark x1="16454" y1="39906" x2="26677" y2="40610"/>
                          <a14:foregroundMark x1="21246" y1="34977" x2="32428" y2="34977"/>
                          <a14:foregroundMark x1="38978" y1="34977" x2="58946" y2="35446"/>
                          <a14:foregroundMark x1="37540" y1="49531" x2="51118" y2="49296"/>
                          <a14:foregroundMark x1="23802" y1="48826" x2="33227" y2="43427"/>
                          <a14:foregroundMark x1="37380" y1="49296" x2="48083" y2="41080"/>
                          <a14:foregroundMark x1="50639" y1="65258" x2="76518" y2="63850"/>
                          <a14:foregroundMark x1="76518" y1="63850" x2="78275" y2="64319"/>
                          <a14:foregroundMark x1="60863" y1="67840" x2="74760" y2="64319"/>
                          <a14:foregroundMark x1="67252" y1="74413" x2="83067" y2="67371"/>
                          <a14:foregroundMark x1="69649" y1="53521" x2="76038" y2="50704"/>
                          <a14:foregroundMark x1="28115" y1="70423" x2="41054" y2="66197"/>
                          <a14:foregroundMark x1="67412" y1="80751" x2="80351" y2="73709"/>
                          <a14:foregroundMark x1="73642" y1="80751" x2="79393" y2="795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5071" y="2010242"/>
              <a:ext cx="2829974" cy="192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31" descr="Armour Pad Products - TekVisions">
            <a:extLst>
              <a:ext uri="{FF2B5EF4-FFF2-40B4-BE49-F238E27FC236}">
                <a16:creationId xmlns:a16="http://schemas.microsoft.com/office/drawing/2014/main" id="{C5C10274-3DC6-5A59-5D8A-93429B07A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6" t="3154" r="27340" b="3464"/>
          <a:stretch/>
        </p:blipFill>
        <p:spPr bwMode="auto">
          <a:xfrm flipH="1">
            <a:off x="8153480" y="4911347"/>
            <a:ext cx="520085" cy="85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B675EF67-8071-240F-05A7-0DAB89588AD3}"/>
              </a:ext>
            </a:extLst>
          </p:cNvPr>
          <p:cNvGrpSpPr/>
          <p:nvPr/>
        </p:nvGrpSpPr>
        <p:grpSpPr>
          <a:xfrm>
            <a:off x="4748669" y="2834356"/>
            <a:ext cx="1694548" cy="4827422"/>
            <a:chOff x="2338649" y="2444208"/>
            <a:chExt cx="1677655" cy="477929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4B70091-1980-08A5-6669-7BBA4A534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8074" b="95156" l="5525" r="95028">
                          <a14:foregroundMark x1="57735" y1="30219" x2="59669" y2="14072"/>
                          <a14:foregroundMark x1="48619" y1="29412" x2="41989" y2="14764"/>
                          <a14:foregroundMark x1="41989" y1="14764" x2="42541" y2="14072"/>
                          <a14:foregroundMark x1="40331" y1="8881" x2="66022" y2="9227"/>
                          <a14:foregroundMark x1="38950" y1="8304" x2="52210" y2="8881"/>
                          <a14:foregroundMark x1="56906" y1="14994" x2="61878" y2="14994"/>
                          <a14:foregroundMark x1="38398" y1="14994" x2="52210" y2="13495"/>
                          <a14:foregroundMark x1="30663" y1="56517" x2="25138" y2="34602"/>
                          <a14:foregroundMark x1="81768" y1="48443" x2="81768" y2="34025"/>
                          <a14:foregroundMark x1="78453" y1="55940" x2="59116" y2="35755"/>
                          <a14:foregroundMark x1="59116" y1="35755" x2="59116" y2="35755"/>
                          <a14:foregroundMark x1="73481" y1="37140" x2="77624" y2="53057"/>
                          <a14:foregroundMark x1="62431" y1="29988" x2="92541" y2="40946"/>
                          <a14:foregroundMark x1="92541" y1="40946" x2="95028" y2="60208"/>
                          <a14:foregroundMark x1="95028" y1="60208" x2="82873" y2="46136"/>
                          <a14:foregroundMark x1="82873" y1="46136" x2="48066" y2="76125"/>
                          <a14:foregroundMark x1="48066" y1="76125" x2="44475" y2="74394"/>
                          <a14:foregroundMark x1="88679" y1="60524" x2="88674" y2="60554"/>
                          <a14:foregroundMark x1="86740" y1="70934" x2="87976" y2="64299"/>
                          <a14:foregroundMark x1="12707" y1="72088" x2="11879" y2="69563"/>
                          <a14:foregroundMark x1="10956" y1="61255" x2="16851" y2="46713"/>
                          <a14:foregroundMark x1="16851" y1="46713" x2="16298" y2="46713"/>
                          <a14:foregroundMark x1="8564" y1="58247" x2="5801" y2="49020"/>
                          <a14:foregroundMark x1="54972" y1="94002" x2="59669" y2="87659"/>
                          <a14:foregroundMark x1="34807" y1="95156" x2="41713" y2="94579"/>
                          <a14:foregroundMark x1="30663" y1="19262" x2="27901" y2="18108"/>
                          <a14:foregroundMark x1="69337" y1="20185" x2="68785" y2="18108"/>
                          <a14:backgroundMark x1="14917" y1="74971" x2="10773" y2="65398"/>
                          <a14:backgroundMark x1="85912" y1="73126" x2="88674" y2="63091"/>
                          <a14:backgroundMark x1="12431" y1="71511" x2="9669" y2="69666"/>
                          <a14:backgroundMark x1="12431" y1="72895" x2="11326" y2="69089"/>
                          <a14:backgroundMark x1="11878" y1="72895" x2="13536" y2="68627"/>
                          <a14:backgroundMark x1="6630" y1="62745" x2="20166" y2="63668"/>
                          <a14:backgroundMark x1="85359" y1="62399" x2="91713" y2="62745"/>
                          <a14:backgroundMark x1="86464" y1="62168" x2="94751" y2="6239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10288" y="2444208"/>
              <a:ext cx="1307464" cy="4779297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707064-07F5-F8E9-0DF7-7CA3C5C4DFA9}"/>
                </a:ext>
              </a:extLst>
            </p:cNvPr>
            <p:cNvGrpSpPr/>
            <p:nvPr/>
          </p:nvGrpSpPr>
          <p:grpSpPr>
            <a:xfrm>
              <a:off x="2338649" y="4767151"/>
              <a:ext cx="1677655" cy="1525004"/>
              <a:chOff x="-1092013" y="5508097"/>
              <a:chExt cx="1808095" cy="1693737"/>
            </a:xfrm>
          </p:grpSpPr>
          <p:pic>
            <p:nvPicPr>
              <p:cNvPr id="41" name="Picture 40" descr="A brown paper tray on a white background&#10;&#10;Description automatically generated">
                <a:extLst>
                  <a:ext uri="{FF2B5EF4-FFF2-40B4-BE49-F238E27FC236}">
                    <a16:creationId xmlns:a16="http://schemas.microsoft.com/office/drawing/2014/main" id="{CE1B92D9-C3AD-7F2B-B8FC-F81F9CEF3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10000" b="90000" l="3333" r="96500">
                            <a14:foregroundMark x1="7667" y1="43333" x2="7667" y2="43333"/>
                            <a14:foregroundMark x1="85167" y1="38333" x2="92333" y2="48333"/>
                            <a14:foregroundMark x1="96500" y1="44167" x2="96500" y2="44167"/>
                            <a14:foregroundMark x1="3333" y1="47000" x2="3333" y2="47000"/>
                          </a14:backgroundRemoval>
                        </a14:imgEffect>
                      </a14:imgLayer>
                    </a14:imgProps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>
                <a:off x="-1092013" y="5508097"/>
                <a:ext cx="1808095" cy="1693737"/>
              </a:xfrm>
              <a:prstGeom prst="rect">
                <a:avLst/>
              </a:prstGeom>
            </p:spPr>
          </p:pic>
          <p:pic>
            <p:nvPicPr>
              <p:cNvPr id="42" name="Picture 41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F4E364A6-F738-28F6-B961-480B1BB14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9"/>
                  </a:ext>
                </a:extLst>
              </a:blip>
              <a:stretch>
                <a:fillRect/>
              </a:stretch>
            </p:blipFill>
            <p:spPr>
              <a:xfrm rot="16837333">
                <a:off x="-596400" y="5933538"/>
                <a:ext cx="384113" cy="777310"/>
              </a:xfrm>
              <a:prstGeom prst="rect">
                <a:avLst/>
              </a:prstGeom>
            </p:spPr>
          </p:pic>
          <p:pic>
            <p:nvPicPr>
              <p:cNvPr id="43" name="Picture 42" descr="A brown and white carton of milk&#10;&#10;Description automatically generated">
                <a:extLst>
                  <a:ext uri="{FF2B5EF4-FFF2-40B4-BE49-F238E27FC236}">
                    <a16:creationId xmlns:a16="http://schemas.microsoft.com/office/drawing/2014/main" id="{32CEF268-1DAE-275A-9C2A-A9A4A1DD3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backgroundRemoval t="1816" b="97700" l="2610" r="96154">
                            <a14:foregroundMark x1="6456" y1="25545" x2="10165" y2="86562"/>
                            <a14:foregroundMark x1="10165" y1="86562" x2="22940" y2="91889"/>
                            <a14:foregroundMark x1="22940" y1="91889" x2="83516" y2="89952"/>
                            <a14:foregroundMark x1="83516" y1="89952" x2="90659" y2="34262"/>
                            <a14:foregroundMark x1="90659" y1="34262" x2="87088" y2="21792"/>
                            <a14:foregroundMark x1="87088" y1="21792" x2="72802" y2="6780"/>
                            <a14:foregroundMark x1="72802" y1="6780" x2="35302" y2="4722"/>
                            <a14:foregroundMark x1="35302" y1="4722" x2="16758" y2="11864"/>
                            <a14:foregroundMark x1="16758" y1="11864" x2="3571" y2="24818"/>
                            <a14:foregroundMark x1="3571" y1="24818" x2="6593" y2="33293"/>
                            <a14:foregroundMark x1="6593" y1="33293" x2="19643" y2="43947"/>
                            <a14:foregroundMark x1="20604" y1="2421" x2="53022" y2="2906"/>
                            <a14:foregroundMark x1="53022" y1="2906" x2="69093" y2="2663"/>
                            <a14:foregroundMark x1="69093" y1="2663" x2="79258" y2="2663"/>
                            <a14:foregroundMark x1="82555" y1="6053" x2="88324" y2="30387"/>
                            <a14:foregroundMark x1="89011" y1="20097" x2="90934" y2="48668"/>
                            <a14:foregroundMark x1="94780" y1="31840" x2="47940" y2="54600"/>
                            <a14:foregroundMark x1="47940" y1="54600" x2="12225" y2="85230"/>
                            <a14:foregroundMark x1="12225" y1="85230" x2="4945" y2="72034"/>
                            <a14:foregroundMark x1="4945" y1="72034" x2="9203" y2="43826"/>
                            <a14:foregroundMark x1="9203" y1="43826" x2="39423" y2="38499"/>
                            <a14:foregroundMark x1="39423" y1="38499" x2="57280" y2="69492"/>
                            <a14:foregroundMark x1="64423" y1="25182" x2="46978" y2="69734"/>
                            <a14:foregroundMark x1="46978" y1="69734" x2="63599" y2="78692"/>
                            <a14:foregroundMark x1="63599" y1="78692" x2="73077" y2="87530"/>
                            <a14:foregroundMark x1="73077" y1="87530" x2="67582" y2="92736"/>
                            <a14:foregroundMark x1="67582" y1="92736" x2="42720" y2="93462"/>
                            <a14:foregroundMark x1="7143" y1="93220" x2="7143" y2="93220"/>
                            <a14:foregroundMark x1="2610" y1="84140" x2="2610" y2="84140"/>
                            <a14:foregroundMark x1="4533" y1="66707" x2="4533" y2="66707"/>
                            <a14:foregroundMark x1="8791" y1="52542" x2="12088" y2="53148"/>
                            <a14:foregroundMark x1="29670" y1="53269" x2="29670" y2="53269"/>
                            <a14:foregroundMark x1="36401" y1="53632" x2="36401" y2="53632"/>
                            <a14:foregroundMark x1="17445" y1="5932" x2="11676" y2="44673"/>
                            <a14:foregroundMark x1="11676" y1="44673" x2="6593" y2="53148"/>
                            <a14:foregroundMark x1="6593" y1="53148" x2="14011" y2="61138"/>
                            <a14:foregroundMark x1="14011" y1="61138" x2="40385" y2="64286"/>
                            <a14:foregroundMark x1="40385" y1="64286" x2="92582" y2="88136"/>
                            <a14:foregroundMark x1="92582" y1="88136" x2="96291" y2="79540"/>
                            <a14:foregroundMark x1="96291" y1="79540" x2="92033" y2="37288"/>
                            <a14:foregroundMark x1="15934" y1="94794" x2="15934" y2="94794"/>
                            <a14:foregroundMark x1="41209" y1="94068" x2="41209" y2="94068"/>
                            <a14:foregroundMark x1="60852" y1="94552" x2="60852" y2="94552"/>
                            <a14:foregroundMark x1="68544" y1="97700" x2="68544" y2="97700"/>
                            <a14:foregroundMark x1="80357" y1="49637" x2="91896" y2="78329"/>
                            <a14:foregroundMark x1="91896" y1="78329" x2="90934" y2="85472"/>
                            <a14:foregroundMark x1="90934" y1="85472" x2="90247" y2="86199"/>
                            <a14:foregroundMark x1="95879" y1="25908" x2="77198" y2="5932"/>
                            <a14:foregroundMark x1="84341" y1="9080" x2="90110" y2="15738"/>
                            <a14:foregroundMark x1="82830" y1="13801" x2="77610" y2="30145"/>
                            <a14:foregroundMark x1="43956" y1="44794" x2="13462" y2="44068"/>
                            <a14:foregroundMark x1="13462" y1="44068" x2="5495" y2="45763"/>
                            <a14:foregroundMark x1="4121" y1="48305" x2="40110" y2="48668"/>
                            <a14:foregroundMark x1="40110" y1="48668" x2="12363" y2="51332"/>
                            <a14:foregroundMark x1="12363" y1="51332" x2="49313" y2="54479"/>
                            <a14:foregroundMark x1="49313" y1="54479" x2="54396" y2="538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2"/>
                  </a:ext>
                </a:extLst>
              </a:blip>
              <a:stretch>
                <a:fillRect/>
              </a:stretch>
            </p:blipFill>
            <p:spPr>
              <a:xfrm>
                <a:off x="-248590" y="6140442"/>
                <a:ext cx="433321" cy="209823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4B13D7B-EEEA-3ECA-DD7C-4428E9407084}"/>
              </a:ext>
            </a:extLst>
          </p:cNvPr>
          <p:cNvGrpSpPr/>
          <p:nvPr/>
        </p:nvGrpSpPr>
        <p:grpSpPr>
          <a:xfrm>
            <a:off x="3213964" y="3202498"/>
            <a:ext cx="1626254" cy="4382927"/>
            <a:chOff x="634467" y="2934334"/>
            <a:chExt cx="1610042" cy="433923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352AAF2-32AE-321B-A657-73C913579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9851" b="97015" l="9932" r="90411">
                          <a14:foregroundMark x1="63014" y1="95025" x2="63014" y2="95025"/>
                          <a14:foregroundMark x1="51712" y1="97015" x2="51712" y2="97015"/>
                          <a14:foregroundMark x1="66438" y1="22388" x2="66438" y2="22388"/>
                          <a14:foregroundMark x1="61301" y1="10945" x2="90411" y2="17711"/>
                          <a14:foregroundMark x1="84247" y1="33632" x2="86986" y2="27164"/>
                          <a14:foregroundMark x1="44863" y1="59403" x2="54452" y2="61692"/>
                          <a14:foregroundMark x1="82405" y1="64167" x2="82407" y2="64165"/>
                          <a14:foregroundMark x1="80214" y1="63184" x2="80379" y2="63396"/>
                          <a14:foregroundMark x1="80137" y1="63085" x2="80214" y2="63184"/>
                          <a14:foregroundMark x1="49658" y1="80697" x2="49658" y2="80697"/>
                          <a14:foregroundMark x1="62671" y1="89353" x2="62671" y2="89353"/>
                          <a14:foregroundMark x1="66096" y1="94229" x2="66096" y2="94229"/>
                          <a14:foregroundMark x1="64384" y1="92637" x2="64384" y2="92637"/>
                          <a14:backgroundMark x1="57877" y1="89353" x2="57877" y2="67662"/>
                          <a14:backgroundMark x1="57877" y1="95522" x2="57877" y2="89353"/>
                          <a14:backgroundMark x1="57877" y1="67662" x2="57877" y2="67662"/>
                          <a14:backgroundMark x1="39726" y1="57413" x2="39726" y2="60896"/>
                          <a14:backgroundMark x1="78425" y1="62687" x2="73973" y2="55423"/>
                          <a14:backgroundMark x1="74315" y1="76517" x2="77055" y2="75224"/>
                          <a14:backgroundMark x1="39384" y1="75821" x2="38356" y2="74129"/>
                          <a14:backgroundMark x1="39384" y1="71343" x2="39041" y2="66468"/>
                          <a14:backgroundMark x1="78318" y1="67264" x2="79016" y2="66396"/>
                          <a14:backgroundMark x1="78238" y1="67363" x2="78318" y2="67264"/>
                          <a14:backgroundMark x1="77517" y1="68259" x2="78238" y2="67363"/>
                          <a14:backgroundMark x1="74315" y1="72239" x2="77517" y2="68259"/>
                          <a14:backgroundMark x1="79110" y1="72537" x2="79110" y2="72537"/>
                          <a14:backgroundMark x1="82192" y1="72338" x2="84589" y2="73234"/>
                          <a14:backgroundMark x1="31507" y1="74726" x2="34589" y2="70149"/>
                          <a14:backgroundMark x1="83219" y1="69950" x2="83904" y2="60896"/>
                          <a14:backgroundMark x1="79452" y1="65373" x2="79452" y2="65373"/>
                          <a14:backgroundMark x1="79452" y1="65771" x2="83904" y2="67662"/>
                          <a14:backgroundMark x1="82192" y1="64179" x2="83904" y2="66567"/>
                          <a14:backgroundMark x1="81164" y1="64677" x2="82192" y2="66567"/>
                          <a14:backgroundMark x1="82192" y1="64179" x2="81164" y2="63184"/>
                          <a14:backgroundMark x1="82192" y1="64179" x2="78082" y2="64279"/>
                          <a14:backgroundMark x1="83904" y1="63980" x2="81849" y2="63483"/>
                          <a14:backgroundMark x1="80137" y1="67761" x2="84589" y2="68259"/>
                          <a14:backgroundMark x1="84932" y1="70249" x2="79110" y2="68060"/>
                          <a14:backgroundMark x1="85959" y1="65572" x2="81849" y2="63383"/>
                          <a14:backgroundMark x1="81849" y1="63383" x2="81849" y2="63383"/>
                          <a14:backgroundMark x1="81849" y1="62786" x2="81849" y2="62786"/>
                          <a14:backgroundMark x1="81849" y1="63184" x2="81849" y2="63184"/>
                          <a14:backgroundMark x1="81164" y1="63085" x2="81164" y2="63085"/>
                          <a14:backgroundMark x1="80822" y1="63085" x2="80822" y2="63085"/>
                          <a14:backgroundMark x1="80822" y1="63483" x2="80822" y2="63483"/>
                          <a14:backgroundMark x1="80822" y1="63085" x2="80822" y2="630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4467" y="2934334"/>
              <a:ext cx="1147360" cy="4339233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8E507B5-E43E-3400-50A7-8CDBB0117B57}"/>
                </a:ext>
              </a:extLst>
            </p:cNvPr>
            <p:cNvGrpSpPr/>
            <p:nvPr/>
          </p:nvGrpSpPr>
          <p:grpSpPr>
            <a:xfrm>
              <a:off x="682073" y="4997024"/>
              <a:ext cx="1562436" cy="1278706"/>
              <a:chOff x="-2466327" y="7610418"/>
              <a:chExt cx="795606" cy="795606"/>
            </a:xfrm>
          </p:grpSpPr>
          <p:pic>
            <p:nvPicPr>
              <p:cNvPr id="48" name="Picture 47" descr="A brown paper tray on a white background&#10;&#10;Description automatically generated">
                <a:extLst>
                  <a:ext uri="{FF2B5EF4-FFF2-40B4-BE49-F238E27FC236}">
                    <a16:creationId xmlns:a16="http://schemas.microsoft.com/office/drawing/2014/main" id="{8D6E0915-769C-9E8D-B59B-0A74B36F6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10000" b="90000" l="3333" r="96500">
                            <a14:foregroundMark x1="7667" y1="43333" x2="7667" y2="43333"/>
                            <a14:foregroundMark x1="85167" y1="38333" x2="92333" y2="48333"/>
                            <a14:foregroundMark x1="96500" y1="44167" x2="96500" y2="44167"/>
                            <a14:foregroundMark x1="3333" y1="47000" x2="3333" y2="47000"/>
                          </a14:backgroundRemoval>
                        </a14:imgEffect>
                      </a14:imgLayer>
                    </a14:imgProps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>
                <a:off x="-2466327" y="7610418"/>
                <a:ext cx="795606" cy="795606"/>
              </a:xfrm>
              <a:prstGeom prst="rect">
                <a:avLst/>
              </a:prstGeom>
            </p:spPr>
          </p:pic>
          <p:pic>
            <p:nvPicPr>
              <p:cNvPr id="49" name="Picture 48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88B79BA4-6DFD-827E-4A9C-1CDD75BDA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9"/>
                  </a:ext>
                </a:extLst>
              </a:blip>
              <a:stretch>
                <a:fillRect/>
              </a:stretch>
            </p:blipFill>
            <p:spPr>
              <a:xfrm rot="17162581">
                <a:off x="-2335055" y="7821508"/>
                <a:ext cx="206522" cy="298824"/>
              </a:xfrm>
              <a:prstGeom prst="rect">
                <a:avLst/>
              </a:prstGeom>
            </p:spPr>
          </p:pic>
          <p:pic>
            <p:nvPicPr>
              <p:cNvPr id="50" name="Picture 49" descr="A brown and white carton of milk&#10;&#10;Description automatically generated">
                <a:extLst>
                  <a:ext uri="{FF2B5EF4-FFF2-40B4-BE49-F238E27FC236}">
                    <a16:creationId xmlns:a16="http://schemas.microsoft.com/office/drawing/2014/main" id="{CAB75D3D-2C8F-48DD-8899-C50261981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backgroundRemoval t="1816" b="97700" l="2610" r="96154">
                            <a14:foregroundMark x1="6456" y1="25545" x2="10165" y2="86562"/>
                            <a14:foregroundMark x1="10165" y1="86562" x2="22940" y2="91889"/>
                            <a14:foregroundMark x1="22940" y1="91889" x2="83516" y2="89952"/>
                            <a14:foregroundMark x1="83516" y1="89952" x2="90659" y2="34262"/>
                            <a14:foregroundMark x1="90659" y1="34262" x2="87088" y2="21792"/>
                            <a14:foregroundMark x1="87088" y1="21792" x2="72802" y2="6780"/>
                            <a14:foregroundMark x1="72802" y1="6780" x2="35302" y2="4722"/>
                            <a14:foregroundMark x1="35302" y1="4722" x2="16758" y2="11864"/>
                            <a14:foregroundMark x1="16758" y1="11864" x2="3571" y2="24818"/>
                            <a14:foregroundMark x1="3571" y1="24818" x2="6593" y2="33293"/>
                            <a14:foregroundMark x1="6593" y1="33293" x2="19643" y2="43947"/>
                            <a14:foregroundMark x1="20604" y1="2421" x2="53022" y2="2906"/>
                            <a14:foregroundMark x1="53022" y1="2906" x2="69093" y2="2663"/>
                            <a14:foregroundMark x1="69093" y1="2663" x2="79258" y2="2663"/>
                            <a14:foregroundMark x1="82555" y1="6053" x2="88324" y2="30387"/>
                            <a14:foregroundMark x1="89011" y1="20097" x2="90934" y2="48668"/>
                            <a14:foregroundMark x1="94780" y1="31840" x2="47940" y2="54600"/>
                            <a14:foregroundMark x1="47940" y1="54600" x2="12225" y2="85230"/>
                            <a14:foregroundMark x1="12225" y1="85230" x2="4945" y2="72034"/>
                            <a14:foregroundMark x1="4945" y1="72034" x2="9203" y2="43826"/>
                            <a14:foregroundMark x1="9203" y1="43826" x2="39423" y2="38499"/>
                            <a14:foregroundMark x1="39423" y1="38499" x2="57280" y2="69492"/>
                            <a14:foregroundMark x1="64423" y1="25182" x2="46978" y2="69734"/>
                            <a14:foregroundMark x1="46978" y1="69734" x2="63599" y2="78692"/>
                            <a14:foregroundMark x1="63599" y1="78692" x2="73077" y2="87530"/>
                            <a14:foregroundMark x1="73077" y1="87530" x2="67582" y2="92736"/>
                            <a14:foregroundMark x1="67582" y1="92736" x2="42720" y2="93462"/>
                            <a14:foregroundMark x1="7143" y1="93220" x2="7143" y2="93220"/>
                            <a14:foregroundMark x1="2610" y1="84140" x2="2610" y2="84140"/>
                            <a14:foregroundMark x1="4533" y1="66707" x2="4533" y2="66707"/>
                            <a14:foregroundMark x1="8791" y1="52542" x2="12088" y2="53148"/>
                            <a14:foregroundMark x1="29670" y1="53269" x2="29670" y2="53269"/>
                            <a14:foregroundMark x1="36401" y1="53632" x2="36401" y2="53632"/>
                            <a14:foregroundMark x1="17445" y1="5932" x2="11676" y2="44673"/>
                            <a14:foregroundMark x1="11676" y1="44673" x2="6593" y2="53148"/>
                            <a14:foregroundMark x1="6593" y1="53148" x2="14011" y2="61138"/>
                            <a14:foregroundMark x1="14011" y1="61138" x2="40385" y2="64286"/>
                            <a14:foregroundMark x1="40385" y1="64286" x2="92582" y2="88136"/>
                            <a14:foregroundMark x1="92582" y1="88136" x2="96291" y2="79540"/>
                            <a14:foregroundMark x1="96291" y1="79540" x2="92033" y2="37288"/>
                            <a14:foregroundMark x1="15934" y1="94794" x2="15934" y2="94794"/>
                            <a14:foregroundMark x1="41209" y1="94068" x2="41209" y2="94068"/>
                            <a14:foregroundMark x1="60852" y1="94552" x2="60852" y2="94552"/>
                            <a14:foregroundMark x1="68544" y1="97700" x2="68544" y2="97700"/>
                            <a14:foregroundMark x1="80357" y1="49637" x2="91896" y2="78329"/>
                            <a14:foregroundMark x1="91896" y1="78329" x2="90934" y2="85472"/>
                            <a14:foregroundMark x1="90934" y1="85472" x2="90247" y2="86199"/>
                            <a14:foregroundMark x1="95879" y1="25908" x2="77198" y2="5932"/>
                            <a14:foregroundMark x1="84341" y1="9080" x2="90110" y2="15738"/>
                            <a14:foregroundMark x1="82830" y1="13801" x2="77610" y2="30145"/>
                            <a14:foregroundMark x1="43956" y1="44794" x2="13462" y2="44068"/>
                            <a14:foregroundMark x1="13462" y1="44068" x2="5495" y2="45763"/>
                            <a14:foregroundMark x1="4121" y1="48305" x2="40110" y2="48668"/>
                            <a14:foregroundMark x1="40110" y1="48668" x2="12363" y2="51332"/>
                            <a14:foregroundMark x1="12363" y1="51332" x2="49313" y2="54479"/>
                            <a14:foregroundMark x1="49313" y1="54479" x2="54396" y2="538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2"/>
                  </a:ext>
                </a:extLst>
              </a:blip>
              <a:stretch>
                <a:fillRect/>
              </a:stretch>
            </p:blipFill>
            <p:spPr>
              <a:xfrm>
                <a:off x="-2176459" y="7907452"/>
                <a:ext cx="190672" cy="9856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FFD294A-DD2E-085A-079D-D79CD507B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2001651" y="7856497"/>
                <a:ext cx="274320" cy="227768"/>
              </a:xfrm>
              <a:prstGeom prst="rect">
                <a:avLst/>
              </a:prstGeom>
            </p:spPr>
          </p:pic>
          <p:pic>
            <p:nvPicPr>
              <p:cNvPr id="52" name="Picture 5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DEEDB694-6DFF-FE28-799E-B18EC2B15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2"/>
                  </a:ext>
                </a:extLst>
              </a:blip>
              <a:stretch>
                <a:fillRect/>
              </a:stretch>
            </p:blipFill>
            <p:spPr>
              <a:xfrm>
                <a:off x="-2039555" y="7754972"/>
                <a:ext cx="182880" cy="182880"/>
              </a:xfrm>
              <a:prstGeom prst="rect">
                <a:avLst/>
              </a:prstGeom>
            </p:spPr>
          </p:pic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FA03D49-3C55-69FF-0A5E-2DEBCB360581}"/>
              </a:ext>
            </a:extLst>
          </p:cNvPr>
          <p:cNvSpPr txBox="1"/>
          <p:nvPr/>
        </p:nvSpPr>
        <p:spPr>
          <a:xfrm>
            <a:off x="1625015" y="418982"/>
            <a:ext cx="5329925" cy="200906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61818">
              <a:buClrTx/>
            </a:pPr>
            <a:r>
              <a:rPr lang="en-US" sz="2800" b="1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Cafeterias will have a basket of fruits and vegetables at each POS to assist students in completing the meal selection.</a:t>
            </a:r>
          </a:p>
        </p:txBody>
      </p:sp>
    </p:spTree>
    <p:extLst>
      <p:ext uri="{BB962C8B-B14F-4D97-AF65-F5344CB8AC3E}">
        <p14:creationId xmlns:p14="http://schemas.microsoft.com/office/powerpoint/2010/main" val="583169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D71"/>
            </a:gs>
            <a:gs pos="74000">
              <a:srgbClr val="EBA169"/>
            </a:gs>
            <a:gs pos="62604">
              <a:srgbClr val="EBA169"/>
            </a:gs>
            <a:gs pos="83000">
              <a:srgbClr val="F68D5E"/>
            </a:gs>
            <a:gs pos="91636">
              <a:srgbClr val="F68D5E"/>
            </a:gs>
            <a:gs pos="100000">
              <a:srgbClr val="E5540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C67BE8-2376-D35D-DC68-5C4C38114BA8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050BD-6B73-C8FC-2DDA-1E502E0AFC5E}"/>
              </a:ext>
            </a:extLst>
          </p:cNvPr>
          <p:cNvSpPr/>
          <p:nvPr/>
        </p:nvSpPr>
        <p:spPr>
          <a:xfrm>
            <a:off x="419012" y="4334933"/>
            <a:ext cx="12979576" cy="3229761"/>
          </a:xfrm>
          <a:prstGeom prst="rect">
            <a:avLst/>
          </a:prstGeom>
          <a:solidFill>
            <a:srgbClr val="E65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5AD55-5A1D-E2D3-1D5E-3D2BB9585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195" y="5172101"/>
            <a:ext cx="9907210" cy="15026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could be included in the basket at the POS to guide students in selecting a reimbursable meal?</a:t>
            </a:r>
            <a:b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6" name="Graphic 5" descr="Shopping basket">
            <a:extLst>
              <a:ext uri="{FF2B5EF4-FFF2-40B4-BE49-F238E27FC236}">
                <a16:creationId xmlns:a16="http://schemas.microsoft.com/office/drawing/2014/main" id="{12A8B0CB-890C-2228-EB9E-E8B9F752C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6724" y="1097635"/>
            <a:ext cx="3364152" cy="3364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53E0AE-9667-B5F5-5A5C-2A32E19C545F}"/>
              </a:ext>
            </a:extLst>
          </p:cNvPr>
          <p:cNvSpPr txBox="1"/>
          <p:nvPr/>
        </p:nvSpPr>
        <p:spPr>
          <a:xfrm>
            <a:off x="419012" y="545585"/>
            <a:ext cx="12979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CLAIMING </a:t>
            </a:r>
            <a:r>
              <a:rPr lang="en-US" sz="44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CONNECTION </a:t>
            </a:r>
            <a:r>
              <a:rPr lang="en-US" sz="48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8927B-1847-678B-5F26-61F727713C7F}"/>
              </a:ext>
            </a:extLst>
          </p:cNvPr>
          <p:cNvSpPr txBox="1"/>
          <p:nvPr/>
        </p:nvSpPr>
        <p:spPr>
          <a:xfrm>
            <a:off x="4694893" y="6351599"/>
            <a:ext cx="4427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6C6E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Fruits and Vegetables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490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772049-AB9F-AF87-E7AE-E084B44F047E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61300" y="529916"/>
            <a:ext cx="9895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MEAL BENEFIT ISSUANCE DOCUMENTS</a:t>
            </a:r>
          </a:p>
          <a:p>
            <a:pPr algn="ctr"/>
            <a:r>
              <a:rPr lang="en-US" sz="36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ROSTER MAINTENANCE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3689" y="1644171"/>
            <a:ext cx="10984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i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Newton and </a:t>
            </a:r>
            <a:r>
              <a:rPr lang="en-US" altLang="en-US" sz="3200" i="1" dirty="0" err="1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MiSiS</a:t>
            </a:r>
            <a:r>
              <a:rPr lang="en-US" altLang="en-US" sz="3200" i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Rosters </a:t>
            </a:r>
            <a:r>
              <a:rPr lang="en-US" alt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to be printed monthly on the first of every month. Use the </a:t>
            </a:r>
            <a:r>
              <a:rPr lang="en-US" altLang="en-US" sz="3200" i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MCS-CMS Finish Line</a:t>
            </a:r>
            <a:r>
              <a:rPr lang="en-US" alt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E85E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953030-A1E3-080D-650F-F355EA1933C7}"/>
              </a:ext>
            </a:extLst>
          </p:cNvPr>
          <p:cNvGrpSpPr/>
          <p:nvPr/>
        </p:nvGrpSpPr>
        <p:grpSpPr>
          <a:xfrm>
            <a:off x="3247399" y="2801064"/>
            <a:ext cx="7322802" cy="1702510"/>
            <a:chOff x="974939" y="2801064"/>
            <a:chExt cx="5231585" cy="1216314"/>
          </a:xfrm>
          <a:solidFill>
            <a:srgbClr val="E85E19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C33506-4371-5DEE-EA1D-E0F9E3E730BB}"/>
                </a:ext>
              </a:extLst>
            </p:cNvPr>
            <p:cNvSpPr/>
            <p:nvPr/>
          </p:nvSpPr>
          <p:spPr>
            <a:xfrm>
              <a:off x="974941" y="2801064"/>
              <a:ext cx="3643095" cy="3703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E2962E-C06F-90C8-6831-D7588B7B8946}"/>
                </a:ext>
              </a:extLst>
            </p:cNvPr>
            <p:cNvSpPr/>
            <p:nvPr/>
          </p:nvSpPr>
          <p:spPr>
            <a:xfrm>
              <a:off x="4668984" y="2801070"/>
              <a:ext cx="1525960" cy="370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>
                  <a:solidFill>
                    <a:schemeClr val="bg1"/>
                  </a:solidFill>
                </a:rPr>
                <a:t>CEP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2CE995-C5A8-E669-0DCF-6E5D4E75AD9E}"/>
                </a:ext>
              </a:extLst>
            </p:cNvPr>
            <p:cNvSpPr/>
            <p:nvPr/>
          </p:nvSpPr>
          <p:spPr>
            <a:xfrm>
              <a:off x="974940" y="3216047"/>
              <a:ext cx="3643097" cy="3703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dirty="0" err="1">
                  <a:solidFill>
                    <a:schemeClr val="bg1"/>
                  </a:solidFill>
                </a:rPr>
                <a:t>MiSiS</a:t>
              </a:r>
              <a:r>
                <a:rPr lang="en-US" sz="2200" dirty="0">
                  <a:solidFill>
                    <a:schemeClr val="bg1"/>
                  </a:solidFill>
                </a:rPr>
                <a:t> Meal Program Roster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3C0AB4-EC4B-83A3-9E66-9D4E01DF81DB}"/>
                </a:ext>
              </a:extLst>
            </p:cNvPr>
            <p:cNvSpPr/>
            <p:nvPr/>
          </p:nvSpPr>
          <p:spPr>
            <a:xfrm>
              <a:off x="974939" y="3631032"/>
              <a:ext cx="3643097" cy="382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dirty="0">
                  <a:solidFill>
                    <a:schemeClr val="bg1"/>
                  </a:solidFill>
                </a:rPr>
                <a:t>Newton Student Roster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299D50-C95B-B952-7991-6FE8C4422606}"/>
                </a:ext>
              </a:extLst>
            </p:cNvPr>
            <p:cNvSpPr/>
            <p:nvPr/>
          </p:nvSpPr>
          <p:spPr>
            <a:xfrm>
              <a:off x="4680079" y="3216046"/>
              <a:ext cx="1525960" cy="370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Monthly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203A81-B4AE-3F2E-BFB8-CB80DBCACC0D}"/>
                </a:ext>
              </a:extLst>
            </p:cNvPr>
            <p:cNvSpPr/>
            <p:nvPr/>
          </p:nvSpPr>
          <p:spPr>
            <a:xfrm>
              <a:off x="4680564" y="3646989"/>
              <a:ext cx="1525960" cy="370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Monthly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186650F-B00A-4112-0D90-70E629554731}"/>
              </a:ext>
            </a:extLst>
          </p:cNvPr>
          <p:cNvGrpSpPr/>
          <p:nvPr/>
        </p:nvGrpSpPr>
        <p:grpSpPr>
          <a:xfrm>
            <a:off x="4907696" y="3952312"/>
            <a:ext cx="4002209" cy="4002209"/>
            <a:chOff x="4905167" y="3769481"/>
            <a:chExt cx="4002209" cy="400220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BDE6CD5-FA35-83F8-D05D-192805320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5167" y="3769481"/>
              <a:ext cx="4002209" cy="400220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D9B3BE-3CA5-F0DD-21AE-098D83F7217E}"/>
                </a:ext>
              </a:extLst>
            </p:cNvPr>
            <p:cNvSpPr txBox="1"/>
            <p:nvPr/>
          </p:nvSpPr>
          <p:spPr>
            <a:xfrm>
              <a:off x="6269655" y="4892593"/>
              <a:ext cx="15424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ptos ExtraBold" panose="020F0502020204030204" pitchFamily="34" charset="0"/>
                </a:rPr>
                <a:t>Monthly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1CCAD97-D81C-F346-AEC0-1A5D13D1F370}"/>
                </a:ext>
              </a:extLst>
            </p:cNvPr>
            <p:cNvSpPr txBox="1"/>
            <p:nvPr/>
          </p:nvSpPr>
          <p:spPr>
            <a:xfrm>
              <a:off x="6619920" y="5232672"/>
              <a:ext cx="84189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>
                  <a:latin typeface="Aptos ExtraBold" panose="020B00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9961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A12F68-A782-1C71-86E6-1B0B4B4686A8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9013" y="460773"/>
            <a:ext cx="12979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NEWTON AND MISIS ROSTERS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3379" y="1133846"/>
            <a:ext cx="112211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Rosters are a significant component of compliance. </a:t>
            </a:r>
            <a:r>
              <a:rPr lang="en-US" altLang="en-US" sz="3600" i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Newton Student Roster </a:t>
            </a:r>
            <a:r>
              <a:rPr lang="en-US" alt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sz="3600" i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MiSiS Roster </a:t>
            </a:r>
            <a:r>
              <a:rPr lang="en-US" alt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printed and retained to ensure accurate student enrollment. </a:t>
            </a:r>
            <a:endParaRPr lang="en-US" sz="3600" dirty="0">
              <a:solidFill>
                <a:srgbClr val="E85E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8932" y="2837042"/>
            <a:ext cx="86464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indent="-457200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 in alphabetical order or by classroom</a:t>
            </a:r>
          </a:p>
          <a:p>
            <a:pPr marL="346379" lvl="2" indent="-346379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Manually write the date range on the roster</a:t>
            </a:r>
          </a:p>
          <a:p>
            <a:pPr marL="346379" lvl="2" indent="-346379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File past rosters with the most current in front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4E2B74-20B7-AA99-CC70-18BF37A6C7D4}"/>
              </a:ext>
            </a:extLst>
          </p:cNvPr>
          <p:cNvGrpSpPr/>
          <p:nvPr/>
        </p:nvGrpSpPr>
        <p:grpSpPr>
          <a:xfrm>
            <a:off x="2834885" y="4733686"/>
            <a:ext cx="8147831" cy="2663594"/>
            <a:chOff x="859341" y="4364757"/>
            <a:chExt cx="8147831" cy="26635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3AA67B-6BF0-EDC7-435A-290344890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087" y="4398623"/>
              <a:ext cx="2015079" cy="2629728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7DA4535-7B3D-6BF9-2530-2B9ECE919CED}"/>
                </a:ext>
              </a:extLst>
            </p:cNvPr>
            <p:cNvSpPr/>
            <p:nvPr/>
          </p:nvSpPr>
          <p:spPr>
            <a:xfrm>
              <a:off x="5777833" y="5023643"/>
              <a:ext cx="3229339" cy="1099595"/>
            </a:xfrm>
            <a:prstGeom prst="roundRect">
              <a:avLst/>
            </a:prstGeom>
            <a:solidFill>
              <a:srgbClr val="E85E1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Keep on file for 3 years + the current year.</a:t>
              </a:r>
            </a:p>
          </p:txBody>
        </p:sp>
        <p:pic>
          <p:nvPicPr>
            <p:cNvPr id="9" name="Picture 8" descr="A document with text and numbers&#10;&#10;AI-generated content may be incorrect.">
              <a:extLst>
                <a:ext uri="{FF2B5EF4-FFF2-40B4-BE49-F238E27FC236}">
                  <a16:creationId xmlns:a16="http://schemas.microsoft.com/office/drawing/2014/main" id="{F3AB0E3E-8F7B-7147-9657-BC6901FC1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341" y="4364757"/>
              <a:ext cx="2015080" cy="265771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14127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FFE99D"/>
            </a:gs>
            <a:gs pos="64000">
              <a:srgbClr val="EBA169"/>
            </a:gs>
            <a:gs pos="53000">
              <a:srgbClr val="EBA169"/>
            </a:gs>
            <a:gs pos="72000">
              <a:srgbClr val="F68D5E"/>
            </a:gs>
            <a:gs pos="40000">
              <a:srgbClr val="F68D5E"/>
            </a:gs>
            <a:gs pos="86000">
              <a:srgbClr val="E5540B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BDFA20-CDB0-0413-F340-7EABB191B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72C2F9-5428-465E-F445-F46706134542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41926-FC00-48CE-51D3-0DB052EAA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17600" cy="13716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2227"/>
            <a:ext cx="13817600" cy="133873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5"/>
              </a:spcAft>
              <a:buClr>
                <a:srgbClr val="191919"/>
              </a:buClr>
              <a:buSzPts val="5200"/>
            </a:pPr>
            <a:r>
              <a:rPr lang="en-US" sz="4400" b="1" kern="1200" dirty="0">
                <a:solidFill>
                  <a:srgbClr val="E85E19"/>
                </a:solidFill>
                <a:latin typeface="Sabon Next LT" panose="02000500000000000000" pitchFamily="2" charset="0"/>
                <a:ea typeface="+mj-ea"/>
                <a:cs typeface="Sabon Next LT" panose="02000500000000000000" pitchFamily="2" charset="0"/>
                <a:sym typeface="Patrick Hand"/>
              </a:rPr>
              <a:t>INTEGRITY PLAN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2C9DCD-608C-1814-1722-88B0409DD578}"/>
              </a:ext>
            </a:extLst>
          </p:cNvPr>
          <p:cNvSpPr/>
          <p:nvPr/>
        </p:nvSpPr>
        <p:spPr>
          <a:xfrm>
            <a:off x="1490132" y="1542349"/>
            <a:ext cx="11424357" cy="1910787"/>
          </a:xfrm>
          <a:custGeom>
            <a:avLst/>
            <a:gdLst>
              <a:gd name="connsiteX0" fmla="*/ 0 w 2709265"/>
              <a:gd name="connsiteY0" fmla="*/ 0 h 1529705"/>
              <a:gd name="connsiteX1" fmla="*/ 2709265 w 2709265"/>
              <a:gd name="connsiteY1" fmla="*/ 0 h 1529705"/>
              <a:gd name="connsiteX2" fmla="*/ 2709265 w 2709265"/>
              <a:gd name="connsiteY2" fmla="*/ 1529705 h 1529705"/>
              <a:gd name="connsiteX3" fmla="*/ 0 w 2709265"/>
              <a:gd name="connsiteY3" fmla="*/ 1529705 h 1529705"/>
              <a:gd name="connsiteX4" fmla="*/ 0 w 2709265"/>
              <a:gd name="connsiteY4" fmla="*/ 0 h 152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9265" h="1529705">
                <a:moveTo>
                  <a:pt x="0" y="0"/>
                </a:moveTo>
                <a:lnTo>
                  <a:pt x="2709265" y="0"/>
                </a:lnTo>
                <a:lnTo>
                  <a:pt x="2709265" y="1529705"/>
                </a:lnTo>
                <a:lnTo>
                  <a:pt x="0" y="15297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defTabSz="622300"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LAUSD Food Services Division (FSD) has established procedures to affirm meal counts to support reimbursement.</a:t>
            </a:r>
          </a:p>
          <a:p>
            <a:pPr defTabSz="622300">
              <a:spcBef>
                <a:spcPct val="0"/>
              </a:spcBef>
              <a:spcAft>
                <a:spcPct val="35000"/>
              </a:spcAft>
            </a:pPr>
            <a:endParaRPr lang="en-US" sz="2800" kern="1200" dirty="0">
              <a:solidFill>
                <a:srgbClr val="BD582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4566DA4-BC23-FBA2-4E66-6DFF054926FB}"/>
              </a:ext>
            </a:extLst>
          </p:cNvPr>
          <p:cNvSpPr/>
          <p:nvPr/>
        </p:nvSpPr>
        <p:spPr>
          <a:xfrm>
            <a:off x="2575062" y="2729916"/>
            <a:ext cx="8667476" cy="2244062"/>
          </a:xfrm>
          <a:custGeom>
            <a:avLst/>
            <a:gdLst>
              <a:gd name="connsiteX0" fmla="*/ 0 w 2204260"/>
              <a:gd name="connsiteY0" fmla="*/ 0 h 1796512"/>
              <a:gd name="connsiteX1" fmla="*/ 2204260 w 2204260"/>
              <a:gd name="connsiteY1" fmla="*/ 0 h 1796512"/>
              <a:gd name="connsiteX2" fmla="*/ 2204260 w 2204260"/>
              <a:gd name="connsiteY2" fmla="*/ 1796512 h 1796512"/>
              <a:gd name="connsiteX3" fmla="*/ 0 w 2204260"/>
              <a:gd name="connsiteY3" fmla="*/ 1796512 h 1796512"/>
              <a:gd name="connsiteX4" fmla="*/ 0 w 2204260"/>
              <a:gd name="connsiteY4" fmla="*/ 0 h 179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4260" h="1796512">
                <a:moveTo>
                  <a:pt x="0" y="0"/>
                </a:moveTo>
                <a:lnTo>
                  <a:pt x="2204260" y="0"/>
                </a:lnTo>
                <a:lnTo>
                  <a:pt x="2204260" y="1796512"/>
                </a:lnTo>
                <a:lnTo>
                  <a:pt x="0" y="17965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457200" indent="-457200" defTabSz="622300">
              <a:spcBef>
                <a:spcPct val="0"/>
              </a:spcBef>
              <a:spcAft>
                <a:spcPct val="35000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2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Food Service Manager (FSM) will use the BIC Meal Count Consolidation Form for meal periods with more than one meal count sheet </a:t>
            </a:r>
          </a:p>
          <a:p>
            <a:pPr marL="457200" indent="-457200" defTabSz="622300">
              <a:spcBef>
                <a:spcPct val="0"/>
              </a:spcBef>
              <a:spcAft>
                <a:spcPct val="35000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2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FSM will run a weekly Meal Counts Summary Report in Newton to check for accuracy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3A1837-0CF1-CFC1-74AE-6F2782221D15}"/>
              </a:ext>
            </a:extLst>
          </p:cNvPr>
          <p:cNvSpPr/>
          <p:nvPr/>
        </p:nvSpPr>
        <p:spPr>
          <a:xfrm>
            <a:off x="2575061" y="5466689"/>
            <a:ext cx="9441231" cy="1910786"/>
          </a:xfrm>
          <a:custGeom>
            <a:avLst/>
            <a:gdLst>
              <a:gd name="connsiteX0" fmla="*/ 0 w 3346692"/>
              <a:gd name="connsiteY0" fmla="*/ 0 h 1166778"/>
              <a:gd name="connsiteX1" fmla="*/ 3346692 w 3346692"/>
              <a:gd name="connsiteY1" fmla="*/ 0 h 1166778"/>
              <a:gd name="connsiteX2" fmla="*/ 3346692 w 3346692"/>
              <a:gd name="connsiteY2" fmla="*/ 1166778 h 1166778"/>
              <a:gd name="connsiteX3" fmla="*/ 0 w 3346692"/>
              <a:gd name="connsiteY3" fmla="*/ 1166778 h 1166778"/>
              <a:gd name="connsiteX4" fmla="*/ 0 w 3346692"/>
              <a:gd name="connsiteY4" fmla="*/ 0 h 1166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6692" h="1166778">
                <a:moveTo>
                  <a:pt x="0" y="0"/>
                </a:moveTo>
                <a:lnTo>
                  <a:pt x="3346692" y="0"/>
                </a:lnTo>
                <a:lnTo>
                  <a:pt x="3346692" y="1166778"/>
                </a:lnTo>
                <a:lnTo>
                  <a:pt x="0" y="11667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457200" indent="-457200" defTabSz="622300">
              <a:spcBef>
                <a:spcPct val="0"/>
              </a:spcBef>
              <a:spcAft>
                <a:spcPct val="35000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2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Area Food Services Supervisors (AFSS) will conduct a minimum of two meal count monitoring's per site before December 15, 2025, and May 15, 2026</a:t>
            </a:r>
          </a:p>
        </p:txBody>
      </p:sp>
    </p:spTree>
    <p:extLst>
      <p:ext uri="{BB962C8B-B14F-4D97-AF65-F5344CB8AC3E}">
        <p14:creationId xmlns:p14="http://schemas.microsoft.com/office/powerpoint/2010/main" val="5618712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689263-2962-9BEA-85DE-770979FBCC43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3029" y="457208"/>
            <a:ext cx="8831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ACCOUNTABILITY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2888" y="1168084"/>
            <a:ext cx="11051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Food Authorities (SFA) must have policies and procedures to prevent meal over-and under-claiming. LAUSD implements the following practices as a safeguard to address this issue.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57379" y="5255341"/>
            <a:ext cx="7401889" cy="2034174"/>
            <a:chOff x="561152" y="4308103"/>
            <a:chExt cx="6835406" cy="18679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" name="Picture 4" descr="elm tree clipart - realistic tree clip art PNG image with transparent  background | TOP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3" r="11531"/>
            <a:stretch/>
          </p:blipFill>
          <p:spPr bwMode="auto">
            <a:xfrm>
              <a:off x="561152" y="4308103"/>
              <a:ext cx="1157359" cy="1798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School clipart. Free download transparent .PNG | Creazilla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45167" r="18974" b="9484"/>
            <a:stretch/>
          </p:blipFill>
          <p:spPr bwMode="auto">
            <a:xfrm>
              <a:off x="1272532" y="4702236"/>
              <a:ext cx="5577840" cy="137769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819525" y="5137785"/>
              <a:ext cx="554355" cy="139065"/>
            </a:xfrm>
            <a:prstGeom prst="rect">
              <a:avLst/>
            </a:prstGeom>
            <a:solidFill>
              <a:srgbClr val="DA73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77243" y="5076513"/>
              <a:ext cx="1218666" cy="20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34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CAFETERIA</a:t>
              </a:r>
            </a:p>
          </p:txBody>
        </p:sp>
        <p:pic>
          <p:nvPicPr>
            <p:cNvPr id="15" name="Picture 2" descr="School clipart. Free download transparent .PNG | Creazilla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6623969" y="5028807"/>
              <a:ext cx="234059" cy="102147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School clipart. Free download transparent .PNG | Creazilla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4852219" y="5133338"/>
              <a:ext cx="234059" cy="91694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School clipart. Free download transparent .PNG | Creazilla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3308301" y="5276849"/>
              <a:ext cx="257858" cy="81915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School clipart. Free download transparent .PNG | Creazilla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4627246" y="5276849"/>
              <a:ext cx="228370" cy="81915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School clipart. Free download transparent .PNG | Creazilla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5506817" y="5137785"/>
              <a:ext cx="64422" cy="91694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School clipart. Free download transparent .PNG | Creazilla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6094397" y="5133338"/>
              <a:ext cx="66853" cy="91694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elm tree clipart - realistic tree clip art PNG image with transparent  background | TOP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3" r="11531"/>
            <a:stretch/>
          </p:blipFill>
          <p:spPr bwMode="auto">
            <a:xfrm>
              <a:off x="6549352" y="4582848"/>
              <a:ext cx="847206" cy="1535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lm tree clipart - realistic tree clip art PNG image with transparent  background | TOP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3" r="11531"/>
            <a:stretch/>
          </p:blipFill>
          <p:spPr bwMode="auto">
            <a:xfrm>
              <a:off x="2759930" y="4640388"/>
              <a:ext cx="703891" cy="1535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37DB1D6-E405-F483-6E2C-C768890ABB50}"/>
              </a:ext>
            </a:extLst>
          </p:cNvPr>
          <p:cNvSpPr txBox="1"/>
          <p:nvPr/>
        </p:nvSpPr>
        <p:spPr>
          <a:xfrm>
            <a:off x="1997070" y="2771419"/>
            <a:ext cx="95853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0080" indent="-457200"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Attendance Factor must be selected for main site and input/update attendance and enrollment for all other sites in </a:t>
            </a:r>
            <a:r>
              <a:rPr lang="en-US" altLang="en-US" sz="2800" b="1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“Daily Figures”</a:t>
            </a:r>
          </a:p>
          <a:p>
            <a:pPr marL="640080" indent="-457200"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 Check</a:t>
            </a:r>
          </a:p>
          <a:p>
            <a:pPr marL="640080" indent="-457200"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 Monitoring</a:t>
            </a:r>
            <a:endParaRPr lang="en-US" sz="2800" dirty="0">
              <a:solidFill>
                <a:srgbClr val="E85E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4653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1F41E9-8E67-FA89-FBA7-7226423E8259}"/>
              </a:ext>
            </a:extLst>
          </p:cNvPr>
          <p:cNvSpPr/>
          <p:nvPr/>
        </p:nvSpPr>
        <p:spPr>
          <a:xfrm>
            <a:off x="436258" y="252476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F4D18A1-519F-CAB9-A924-BE0E7F9E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91" y="373951"/>
            <a:ext cx="8895871" cy="992377"/>
          </a:xfrm>
        </p:spPr>
        <p:txBody>
          <a:bodyPr spcFirstLastPara="1" vert="horz" wrap="square" lIns="69271" tIns="34636" rIns="69271" bIns="34636" rtlCol="0" anchor="ctr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cap="all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ATTENDANCE FACTOR</a:t>
            </a:r>
          </a:p>
        </p:txBody>
      </p:sp>
      <p:pic>
        <p:nvPicPr>
          <p:cNvPr id="1026" name="Picture 2" descr="Poster with students kids backpacks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933" r="89395">
                        <a14:foregroundMark x1="46800" y1="47610" x2="47800" y2="16976"/>
                        <a14:foregroundMark x1="49600" y1="54927" x2="49600" y2="54927"/>
                        <a14:foregroundMark x1="55400" y1="53561" x2="55400" y2="53561"/>
                        <a14:foregroundMark x1="54300" y1="56976" x2="52800" y2="45366"/>
                        <a14:foregroundMark x1="27200" y1="58634" x2="28000" y2="45659"/>
                        <a14:foregroundMark x1="28000" y1="45659" x2="28000" y2="45659"/>
                        <a14:foregroundMark x1="20000" y1="55122" x2="20100" y2="47122"/>
                        <a14:foregroundMark x1="29100" y1="56585" x2="29300" y2="48390"/>
                        <a14:foregroundMark x1="20000" y1="17463" x2="28600" y2="17463"/>
                        <a14:foregroundMark x1="39000" y1="31707" x2="39000" y2="31707"/>
                        <a14:foregroundMark x1="41200" y1="32000" x2="48000" y2="28000"/>
                        <a14:foregroundMark x1="53300" y1="27610" x2="55600" y2="33366"/>
                        <a14:foregroundMark x1="56300" y1="28683" x2="59200" y2="35220"/>
                        <a14:foregroundMark x1="70600" y1="39220" x2="71900" y2="32000"/>
                        <a14:foregroundMark x1="78200" y1="24976" x2="76800" y2="13268"/>
                        <a14:foregroundMark x1="74800" y1="50732" x2="74800" y2="44878"/>
                        <a14:foregroundMark x1="33800" y1="28683" x2="33800" y2="28683"/>
                        <a14:foregroundMark x1="30600" y1="32585" x2="32400" y2="29171"/>
                        <a14:foregroundMark x1="28300" y1="41268" x2="27600" y2="40780"/>
                        <a14:foregroundMark x1="26700" y1="40780" x2="25900" y2="40780"/>
                        <a14:foregroundMark x1="80100" y1="55122" x2="80800" y2="54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2" b="-5"/>
          <a:stretch/>
        </p:blipFill>
        <p:spPr bwMode="auto">
          <a:xfrm>
            <a:off x="4595737" y="4790878"/>
            <a:ext cx="4626126" cy="4777087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88534" y="1052622"/>
            <a:ext cx="10062732" cy="1339307"/>
          </a:xfrm>
          <a:prstGeom prst="rect">
            <a:avLst/>
          </a:prstGeom>
          <a:noFill/>
        </p:spPr>
        <p:txBody>
          <a:bodyPr vert="horz" lIns="34636" tIns="207812" rIns="34636" bIns="34636" rtlCol="0" anchor="t" anchorCtr="0">
            <a:noAutofit/>
          </a:bodyPr>
          <a:lstStyle/>
          <a:p>
            <a:pPr defTabSz="692756">
              <a:spcAft>
                <a:spcPts val="100"/>
              </a:spcAft>
              <a:buClr>
                <a:srgbClr val="E5540B"/>
              </a:buClr>
            </a:pPr>
            <a:r>
              <a:rPr lang="en-US" sz="3200" dirty="0">
                <a:solidFill>
                  <a:srgbClr val="E85E19"/>
                </a:solidFill>
                <a:latin typeface="Calibri"/>
                <a:ea typeface="Calibri"/>
                <a:cs typeface="Calibri"/>
              </a:rPr>
              <a:t>Determined by the federal government for the 2025-2026 </a:t>
            </a:r>
          </a:p>
          <a:p>
            <a:pPr defTabSz="692756">
              <a:spcAft>
                <a:spcPts val="100"/>
              </a:spcAft>
              <a:buClr>
                <a:srgbClr val="E5540B"/>
              </a:buClr>
            </a:pPr>
            <a:r>
              <a:rPr lang="en-US" sz="3200" dirty="0">
                <a:solidFill>
                  <a:srgbClr val="E85E19"/>
                </a:solidFill>
                <a:latin typeface="Calibri"/>
                <a:ea typeface="Calibri"/>
                <a:cs typeface="Calibri"/>
              </a:rPr>
              <a:t>school year, ADA is 92.1%.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7135" y="2210206"/>
            <a:ext cx="11073221" cy="1513212"/>
          </a:xfrm>
          <a:prstGeom prst="rect">
            <a:avLst/>
          </a:prstGeom>
          <a:noFill/>
        </p:spPr>
        <p:txBody>
          <a:bodyPr vert="horz" lIns="69271" tIns="207812" rIns="69271" bIns="34636" rtlCol="0" anchor="ctr" anchorCtr="0">
            <a:noAutofit/>
          </a:bodyPr>
          <a:lstStyle/>
          <a:p>
            <a:pPr defTabSz="692756">
              <a:lnSpc>
                <a:spcPct val="90000"/>
              </a:lnSpc>
              <a:spcAft>
                <a:spcPts val="379"/>
              </a:spcAft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average</a:t>
            </a:r>
            <a:r>
              <a:rPr lang="en-US" sz="32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daily attendance (ADA) factor </a:t>
            </a:r>
            <a:r>
              <a:rPr lang="en-US" altLang="en-US" sz="32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accounts for the difference between enrollment and attendance for that school district based on the information submitted in the previous year: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1627" y="3524433"/>
            <a:ext cx="11048838" cy="1398158"/>
          </a:xfrm>
          <a:prstGeom prst="rect">
            <a:avLst/>
          </a:prstGeom>
          <a:noFill/>
        </p:spPr>
        <p:txBody>
          <a:bodyPr vert="horz" lIns="0" tIns="207812" rIns="0" bIns="34636" rtlCol="0" anchor="t" anchorCtr="0">
            <a:noAutofit/>
          </a:bodyPr>
          <a:lstStyle/>
          <a:p>
            <a:pPr defTabSz="692756">
              <a:lnSpc>
                <a:spcPct val="90000"/>
              </a:lnSpc>
              <a:spcAft>
                <a:spcPts val="228"/>
              </a:spcAft>
            </a:pPr>
            <a:r>
              <a:rPr lang="en-US" altLang="en-US" sz="3200" kern="1200" dirty="0">
                <a:solidFill>
                  <a:srgbClr val="E85E19"/>
                </a:solidFill>
                <a:latin typeface="Calibri"/>
                <a:ea typeface="Calibri"/>
                <a:cs typeface="Calibri"/>
              </a:rPr>
              <a:t>Schools that exceed the 92.1% ADA must annually submit attendance documentation to validate the increase in their daily attendance factor. </a:t>
            </a:r>
            <a:endParaRPr lang="en-US" altLang="en-US" sz="3200" kern="1200" dirty="0">
              <a:solidFill>
                <a:srgbClr val="E85E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5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6307D-2D5E-EB6C-E263-AB1CCB6D5A87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/>
          <p:cNvSpPr/>
          <p:nvPr/>
        </p:nvSpPr>
        <p:spPr>
          <a:xfrm>
            <a:off x="2650046" y="6267816"/>
            <a:ext cx="8618233" cy="788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1"/>
          </a:p>
        </p:txBody>
      </p:sp>
      <p:sp>
        <p:nvSpPr>
          <p:cNvPr id="4" name="TextBox 3"/>
          <p:cNvSpPr txBox="1"/>
          <p:nvPr/>
        </p:nvSpPr>
        <p:spPr>
          <a:xfrm>
            <a:off x="2469776" y="393072"/>
            <a:ext cx="886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FEDERAL EDIT CHECK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8330" y="1035896"/>
            <a:ext cx="113009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Federal Edit Check is an accountability process developed to improve accuracy of reimbursement claims by the SFA: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7462" y="2776579"/>
            <a:ext cx="7593314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379" lvl="2" indent="-457200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alt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one reimbursement claim </a:t>
            </a:r>
          </a:p>
          <a:p>
            <a:pPr marL="457200" lvl="2">
              <a:spcAft>
                <a:spcPts val="909"/>
              </a:spcAft>
              <a:buClr>
                <a:srgbClr val="E5540B"/>
              </a:buClr>
            </a:pPr>
            <a:r>
              <a:rPr lang="en-US" alt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meal, per student, per day:</a:t>
            </a:r>
          </a:p>
          <a:p>
            <a:pPr marL="692756" lvl="3" indent="-182880">
              <a:spcAft>
                <a:spcPts val="909"/>
              </a:spcAft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Breakfast</a:t>
            </a:r>
          </a:p>
          <a:p>
            <a:pPr marL="692756" lvl="3" indent="-182880">
              <a:spcAft>
                <a:spcPts val="909"/>
              </a:spcAft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Lunch</a:t>
            </a:r>
          </a:p>
          <a:p>
            <a:pPr marL="692756" lvl="3" indent="-182880">
              <a:spcAft>
                <a:spcPts val="909"/>
              </a:spcAft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Snack</a:t>
            </a:r>
          </a:p>
          <a:p>
            <a:pPr marL="692756" lvl="3" indent="-182880">
              <a:spcAft>
                <a:spcPts val="909"/>
              </a:spcAft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012" y="6400648"/>
            <a:ext cx="1297957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90202" lvl="2" algn="ctr"/>
            <a:r>
              <a:rPr lang="en-US" altLang="en-US" sz="28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SFAs are required to repay any state/federal over-claimed meals.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200F9F-B2E8-401E-B6DE-AD9F3DF19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921" y="2440282"/>
            <a:ext cx="4578349" cy="37611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220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4C615-E281-C9CF-6892-14D88730B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4FE376-1D5A-EE69-76CE-B7FCE1F05D1B}"/>
              </a:ext>
            </a:extLst>
          </p:cNvPr>
          <p:cNvSpPr/>
          <p:nvPr/>
        </p:nvSpPr>
        <p:spPr>
          <a:xfrm>
            <a:off x="495340" y="225485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8754CA-2634-4F65-4A72-F8191E70F809}"/>
              </a:ext>
            </a:extLst>
          </p:cNvPr>
          <p:cNvSpPr txBox="1"/>
          <p:nvPr/>
        </p:nvSpPr>
        <p:spPr>
          <a:xfrm>
            <a:off x="2153863" y="517761"/>
            <a:ext cx="9509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 SITE MONITORING</a:t>
            </a:r>
          </a:p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 ANNUAL ACCUCLAIM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9387E-55F3-1791-822A-B29AFE59024B}"/>
              </a:ext>
            </a:extLst>
          </p:cNvPr>
          <p:cNvSpPr txBox="1"/>
          <p:nvPr/>
        </p:nvSpPr>
        <p:spPr>
          <a:xfrm>
            <a:off x="1808865" y="1731512"/>
            <a:ext cx="950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Federal regulations require one on-site review by </a:t>
            </a:r>
          </a:p>
          <a:p>
            <a:r>
              <a:rPr lang="en-US" alt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January 31</a:t>
            </a:r>
            <a:r>
              <a:rPr lang="en-US" altLang="en-US" sz="3600" baseline="300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</a:t>
            </a:r>
            <a:r>
              <a:rPr lang="en-US" alt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each year.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17387-9C69-29D7-CC97-28270FA81264}"/>
              </a:ext>
            </a:extLst>
          </p:cNvPr>
          <p:cNvSpPr txBox="1"/>
          <p:nvPr/>
        </p:nvSpPr>
        <p:spPr>
          <a:xfrm>
            <a:off x="2421016" y="2861690"/>
            <a:ext cx="8236555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457200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altLang="en-US" sz="27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AFSS conducts the review</a:t>
            </a:r>
          </a:p>
          <a:p>
            <a:pPr marL="342900" lvl="1" indent="-457200"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altLang="en-US" sz="27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AFSS is given 45 calendar days from the review      </a:t>
            </a:r>
          </a:p>
          <a:p>
            <a:pPr lvl="1" indent="-457200">
              <a:buClr>
                <a:srgbClr val="E5540B"/>
              </a:buClr>
            </a:pPr>
            <a:r>
              <a:rPr lang="en-US" altLang="en-US" sz="27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date to follow up on any corrective actions necessary</a:t>
            </a:r>
          </a:p>
          <a:p>
            <a:pPr lvl="1" indent="-457200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altLang="en-US" sz="27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SFA’s are required to provide training for employees</a:t>
            </a:r>
          </a:p>
          <a:p>
            <a:pPr lvl="1" indent="-457200">
              <a:spcAft>
                <a:spcPts val="909"/>
              </a:spcAft>
              <a:buClr>
                <a:srgbClr val="E5540B"/>
              </a:buClr>
            </a:pPr>
            <a:r>
              <a:rPr lang="en-US" altLang="en-US" sz="27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FSD offers the following trainings: </a:t>
            </a:r>
          </a:p>
          <a:p>
            <a:pPr marL="822960" lvl="4" indent="-182880"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 FSM orientation</a:t>
            </a:r>
          </a:p>
          <a:p>
            <a:pPr marL="822960" lvl="4" indent="-182880"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Standards </a:t>
            </a:r>
          </a:p>
          <a:p>
            <a:pPr marL="822960" lvl="4" indent="-182880"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employee training (NET and MCC)</a:t>
            </a:r>
          </a:p>
          <a:p>
            <a:pPr marL="822960" lvl="4" indent="-182880"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ServSafe</a:t>
            </a:r>
          </a:p>
          <a:p>
            <a:pPr marL="822960" lvl="4" indent="-182880"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up training and monitoring as needed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0FB725-A7ED-4191-6EA0-94563EAED5AC}"/>
              </a:ext>
            </a:extLst>
          </p:cNvPr>
          <p:cNvGrpSpPr/>
          <p:nvPr/>
        </p:nvGrpSpPr>
        <p:grpSpPr>
          <a:xfrm rot="836709">
            <a:off x="10324223" y="3112445"/>
            <a:ext cx="2883296" cy="4003317"/>
            <a:chOff x="8311633" y="2773108"/>
            <a:chExt cx="3308546" cy="3782109"/>
          </a:xfrm>
        </p:grpSpPr>
        <p:pic>
          <p:nvPicPr>
            <p:cNvPr id="2054" name="Picture 6" descr="Writing Clipboard stock illustration. Illustration of fixed - 165795947">
              <a:extLst>
                <a:ext uri="{FF2B5EF4-FFF2-40B4-BE49-F238E27FC236}">
                  <a16:creationId xmlns:a16="http://schemas.microsoft.com/office/drawing/2014/main" id="{F95C740D-BDD1-4F71-72A9-3C7823CC98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3111" l="2222" r="95704">
                          <a14:foregroundMark x1="35556" y1="27444" x2="35556" y2="27444"/>
                          <a14:foregroundMark x1="32000" y1="22778" x2="80444" y2="22667"/>
                          <a14:foregroundMark x1="36889" y1="26222" x2="79704" y2="26667"/>
                          <a14:foregroundMark x1="32741" y1="29889" x2="78370" y2="29333"/>
                          <a14:foregroundMark x1="31111" y1="31889" x2="82370" y2="32556"/>
                          <a14:foregroundMark x1="31111" y1="34667" x2="78222" y2="34778"/>
                          <a14:foregroundMark x1="31556" y1="36111" x2="78370" y2="36000"/>
                          <a14:foregroundMark x1="34815" y1="39111" x2="82222" y2="38778"/>
                          <a14:foregroundMark x1="26222" y1="41889" x2="83407" y2="41667"/>
                          <a14:foregroundMark x1="44593" y1="30444" x2="77333" y2="30889"/>
                          <a14:foregroundMark x1="39111" y1="37333" x2="73481" y2="36889"/>
                          <a14:foregroundMark x1="42370" y1="40556" x2="77630" y2="39889"/>
                          <a14:foregroundMark x1="29630" y1="44222" x2="83259" y2="43778"/>
                          <a14:foregroundMark x1="32741" y1="44889" x2="62963" y2="44667"/>
                          <a14:foregroundMark x1="28741" y1="47556" x2="75556" y2="47444"/>
                          <a14:foregroundMark x1="29926" y1="50667" x2="80444" y2="50000"/>
                          <a14:foregroundMark x1="28741" y1="53444" x2="81333" y2="54111"/>
                          <a14:foregroundMark x1="30815" y1="57667" x2="79852" y2="57889"/>
                          <a14:foregroundMark x1="46519" y1="21222" x2="69185" y2="21222"/>
                          <a14:foregroundMark x1="53926" y1="20556" x2="58074" y2="1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" t="13300" r="4485" b="6903"/>
            <a:stretch/>
          </p:blipFill>
          <p:spPr bwMode="auto">
            <a:xfrm>
              <a:off x="8311633" y="2773108"/>
              <a:ext cx="3308546" cy="378210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E85DDB-BB7F-E800-A3EA-C6C35BFE7210}"/>
                </a:ext>
              </a:extLst>
            </p:cNvPr>
            <p:cNvSpPr/>
            <p:nvPr/>
          </p:nvSpPr>
          <p:spPr>
            <a:xfrm>
              <a:off x="9362440" y="4429760"/>
              <a:ext cx="789940" cy="187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DD8581-6F46-4655-06D0-C9659F075BA4}"/>
                </a:ext>
              </a:extLst>
            </p:cNvPr>
            <p:cNvSpPr/>
            <p:nvPr/>
          </p:nvSpPr>
          <p:spPr>
            <a:xfrm>
              <a:off x="9189720" y="4323080"/>
              <a:ext cx="154940" cy="398780"/>
            </a:xfrm>
            <a:prstGeom prst="rect">
              <a:avLst/>
            </a:prstGeom>
            <a:solidFill>
              <a:srgbClr val="3534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48F7F59-A158-218A-B42E-7E0B18CB2DD3}"/>
                </a:ext>
              </a:extLst>
            </p:cNvPr>
            <p:cNvSpPr/>
            <p:nvPr/>
          </p:nvSpPr>
          <p:spPr>
            <a:xfrm>
              <a:off x="10205720" y="4462780"/>
              <a:ext cx="149860" cy="167640"/>
            </a:xfrm>
            <a:custGeom>
              <a:avLst/>
              <a:gdLst>
                <a:gd name="connsiteX0" fmla="*/ 12700 w 149860"/>
                <a:gd name="connsiteY0" fmla="*/ 68580 h 167640"/>
                <a:gd name="connsiteX1" fmla="*/ 0 w 149860"/>
                <a:gd name="connsiteY1" fmla="*/ 160020 h 167640"/>
                <a:gd name="connsiteX2" fmla="*/ 76200 w 149860"/>
                <a:gd name="connsiteY2" fmla="*/ 167640 h 167640"/>
                <a:gd name="connsiteX3" fmla="*/ 149860 w 149860"/>
                <a:gd name="connsiteY3" fmla="*/ 149860 h 167640"/>
                <a:gd name="connsiteX4" fmla="*/ 144780 w 149860"/>
                <a:gd name="connsiteY4" fmla="*/ 76200 h 167640"/>
                <a:gd name="connsiteX5" fmla="*/ 134620 w 149860"/>
                <a:gd name="connsiteY5" fmla="*/ 5080 h 167640"/>
                <a:gd name="connsiteX6" fmla="*/ 109220 w 149860"/>
                <a:gd name="connsiteY6" fmla="*/ 0 h 167640"/>
                <a:gd name="connsiteX7" fmla="*/ 88900 w 149860"/>
                <a:gd name="connsiteY7" fmla="*/ 53340 h 167640"/>
                <a:gd name="connsiteX8" fmla="*/ 76200 w 149860"/>
                <a:gd name="connsiteY8" fmla="*/ 91440 h 167640"/>
                <a:gd name="connsiteX9" fmla="*/ 12700 w 149860"/>
                <a:gd name="connsiteY9" fmla="*/ 68580 h 1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860" h="167640">
                  <a:moveTo>
                    <a:pt x="12700" y="68580"/>
                  </a:moveTo>
                  <a:lnTo>
                    <a:pt x="0" y="160020"/>
                  </a:lnTo>
                  <a:lnTo>
                    <a:pt x="76200" y="167640"/>
                  </a:lnTo>
                  <a:lnTo>
                    <a:pt x="149860" y="149860"/>
                  </a:lnTo>
                  <a:lnTo>
                    <a:pt x="144780" y="76200"/>
                  </a:lnTo>
                  <a:lnTo>
                    <a:pt x="134620" y="5080"/>
                  </a:lnTo>
                  <a:lnTo>
                    <a:pt x="109220" y="0"/>
                  </a:lnTo>
                  <a:lnTo>
                    <a:pt x="88900" y="53340"/>
                  </a:lnTo>
                  <a:lnTo>
                    <a:pt x="76200" y="91440"/>
                  </a:lnTo>
                  <a:lnTo>
                    <a:pt x="12700" y="68580"/>
                  </a:lnTo>
                  <a:close/>
                </a:path>
              </a:pathLst>
            </a:custGeom>
            <a:solidFill>
              <a:srgbClr val="C38B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B34E137-5091-37E5-9E31-B7AA036E5BDB}"/>
                </a:ext>
              </a:extLst>
            </p:cNvPr>
            <p:cNvSpPr/>
            <p:nvPr/>
          </p:nvSpPr>
          <p:spPr>
            <a:xfrm>
              <a:off x="10439400" y="4460240"/>
              <a:ext cx="411480" cy="190500"/>
            </a:xfrm>
            <a:custGeom>
              <a:avLst/>
              <a:gdLst>
                <a:gd name="connsiteX0" fmla="*/ 0 w 411480"/>
                <a:gd name="connsiteY0" fmla="*/ 88900 h 190500"/>
                <a:gd name="connsiteX1" fmla="*/ 190500 w 411480"/>
                <a:gd name="connsiteY1" fmla="*/ 190500 h 190500"/>
                <a:gd name="connsiteX2" fmla="*/ 411480 w 411480"/>
                <a:gd name="connsiteY2" fmla="*/ 172720 h 190500"/>
                <a:gd name="connsiteX3" fmla="*/ 86360 w 411480"/>
                <a:gd name="connsiteY3" fmla="*/ 0 h 190500"/>
                <a:gd name="connsiteX4" fmla="*/ 43180 w 411480"/>
                <a:gd name="connsiteY4" fmla="*/ 12700 h 190500"/>
                <a:gd name="connsiteX5" fmla="*/ 7620 w 411480"/>
                <a:gd name="connsiteY5" fmla="*/ 33020 h 190500"/>
                <a:gd name="connsiteX6" fmla="*/ 0 w 411480"/>
                <a:gd name="connsiteY6" fmla="*/ 889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480" h="190500">
                  <a:moveTo>
                    <a:pt x="0" y="88900"/>
                  </a:moveTo>
                  <a:lnTo>
                    <a:pt x="190500" y="190500"/>
                  </a:lnTo>
                  <a:lnTo>
                    <a:pt x="411480" y="172720"/>
                  </a:lnTo>
                  <a:lnTo>
                    <a:pt x="86360" y="0"/>
                  </a:lnTo>
                  <a:lnTo>
                    <a:pt x="43180" y="12700"/>
                  </a:lnTo>
                  <a:lnTo>
                    <a:pt x="7620" y="33020"/>
                  </a:lnTo>
                  <a:lnTo>
                    <a:pt x="0" y="88900"/>
                  </a:lnTo>
                  <a:close/>
                </a:path>
              </a:pathLst>
            </a:custGeom>
            <a:solidFill>
              <a:srgbClr val="0203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40C0C65-2718-C1BE-198B-C3A85D516DBF}"/>
                </a:ext>
              </a:extLst>
            </p:cNvPr>
            <p:cNvSpPr/>
            <p:nvPr/>
          </p:nvSpPr>
          <p:spPr>
            <a:xfrm>
              <a:off x="10155555" y="4404360"/>
              <a:ext cx="59055" cy="226695"/>
            </a:xfrm>
            <a:custGeom>
              <a:avLst/>
              <a:gdLst>
                <a:gd name="connsiteX0" fmla="*/ 32385 w 59055"/>
                <a:gd name="connsiteY0" fmla="*/ 0 h 226695"/>
                <a:gd name="connsiteX1" fmla="*/ 0 w 59055"/>
                <a:gd name="connsiteY1" fmla="*/ 222885 h 226695"/>
                <a:gd name="connsiteX2" fmla="*/ 40005 w 59055"/>
                <a:gd name="connsiteY2" fmla="*/ 226695 h 226695"/>
                <a:gd name="connsiteX3" fmla="*/ 55245 w 59055"/>
                <a:gd name="connsiteY3" fmla="*/ 91440 h 226695"/>
                <a:gd name="connsiteX4" fmla="*/ 59055 w 59055"/>
                <a:gd name="connsiteY4" fmla="*/ 51435 h 226695"/>
                <a:gd name="connsiteX5" fmla="*/ 32385 w 59055"/>
                <a:gd name="connsiteY5" fmla="*/ 0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055" h="226695">
                  <a:moveTo>
                    <a:pt x="32385" y="0"/>
                  </a:moveTo>
                  <a:lnTo>
                    <a:pt x="0" y="222885"/>
                  </a:lnTo>
                  <a:lnTo>
                    <a:pt x="40005" y="226695"/>
                  </a:lnTo>
                  <a:lnTo>
                    <a:pt x="55245" y="91440"/>
                  </a:lnTo>
                  <a:lnTo>
                    <a:pt x="59055" y="51435"/>
                  </a:lnTo>
                  <a:lnTo>
                    <a:pt x="32385" y="0"/>
                  </a:lnTo>
                  <a:close/>
                </a:path>
              </a:pathLst>
            </a:custGeom>
            <a:solidFill>
              <a:srgbClr val="DED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D01EA42-F168-C2D8-E6D8-84288E2E1C9F}"/>
                </a:ext>
              </a:extLst>
            </p:cNvPr>
            <p:cNvSpPr/>
            <p:nvPr/>
          </p:nvSpPr>
          <p:spPr>
            <a:xfrm>
              <a:off x="10222230" y="4446270"/>
              <a:ext cx="53339" cy="64770"/>
            </a:xfrm>
            <a:prstGeom prst="ellipse">
              <a:avLst/>
            </a:prstGeom>
            <a:solidFill>
              <a:srgbClr val="FEF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6B29D0-3B1C-CF7F-ABDC-A5ECAA771554}"/>
                </a:ext>
              </a:extLst>
            </p:cNvPr>
            <p:cNvSpPr/>
            <p:nvPr/>
          </p:nvSpPr>
          <p:spPr>
            <a:xfrm>
              <a:off x="10252710" y="4345305"/>
              <a:ext cx="188595" cy="167640"/>
            </a:xfrm>
            <a:custGeom>
              <a:avLst/>
              <a:gdLst>
                <a:gd name="connsiteX0" fmla="*/ 0 w 188595"/>
                <a:gd name="connsiteY0" fmla="*/ 17145 h 167640"/>
                <a:gd name="connsiteX1" fmla="*/ 60960 w 188595"/>
                <a:gd name="connsiteY1" fmla="*/ 30480 h 167640"/>
                <a:gd name="connsiteX2" fmla="*/ 93345 w 188595"/>
                <a:gd name="connsiteY2" fmla="*/ 68580 h 167640"/>
                <a:gd name="connsiteX3" fmla="*/ 108585 w 188595"/>
                <a:gd name="connsiteY3" fmla="*/ 123825 h 167640"/>
                <a:gd name="connsiteX4" fmla="*/ 129540 w 188595"/>
                <a:gd name="connsiteY4" fmla="*/ 167640 h 167640"/>
                <a:gd name="connsiteX5" fmla="*/ 173355 w 188595"/>
                <a:gd name="connsiteY5" fmla="*/ 108585 h 167640"/>
                <a:gd name="connsiteX6" fmla="*/ 188595 w 188595"/>
                <a:gd name="connsiteY6" fmla="*/ 93345 h 167640"/>
                <a:gd name="connsiteX7" fmla="*/ 148590 w 188595"/>
                <a:gd name="connsiteY7" fmla="*/ 59055 h 167640"/>
                <a:gd name="connsiteX8" fmla="*/ 110490 w 188595"/>
                <a:gd name="connsiteY8" fmla="*/ 30480 h 167640"/>
                <a:gd name="connsiteX9" fmla="*/ 76200 w 188595"/>
                <a:gd name="connsiteY9" fmla="*/ 0 h 167640"/>
                <a:gd name="connsiteX10" fmla="*/ 0 w 188595"/>
                <a:gd name="connsiteY10" fmla="*/ 17145 h 1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595" h="167640">
                  <a:moveTo>
                    <a:pt x="0" y="17145"/>
                  </a:moveTo>
                  <a:lnTo>
                    <a:pt x="60960" y="30480"/>
                  </a:lnTo>
                  <a:lnTo>
                    <a:pt x="93345" y="68580"/>
                  </a:lnTo>
                  <a:lnTo>
                    <a:pt x="108585" y="123825"/>
                  </a:lnTo>
                  <a:lnTo>
                    <a:pt x="129540" y="167640"/>
                  </a:lnTo>
                  <a:lnTo>
                    <a:pt x="173355" y="108585"/>
                  </a:lnTo>
                  <a:lnTo>
                    <a:pt x="188595" y="93345"/>
                  </a:lnTo>
                  <a:lnTo>
                    <a:pt x="148590" y="59055"/>
                  </a:lnTo>
                  <a:lnTo>
                    <a:pt x="110490" y="30480"/>
                  </a:lnTo>
                  <a:lnTo>
                    <a:pt x="76200" y="0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203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/>
            </a:p>
          </p:txBody>
        </p:sp>
      </p:grpSp>
    </p:spTree>
    <p:extLst>
      <p:ext uri="{BB962C8B-B14F-4D97-AF65-F5344CB8AC3E}">
        <p14:creationId xmlns:p14="http://schemas.microsoft.com/office/powerpoint/2010/main" val="2410455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B208D9-028D-A162-C8D9-923264D6F0B5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9012" y="556807"/>
            <a:ext cx="12979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FSM ANNUAL SITE MONITORING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1338" y="1267371"/>
            <a:ext cx="9827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FSM is responsible for conducting 2 annual </a:t>
            </a:r>
          </a:p>
          <a:p>
            <a:pPr lvl="0"/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 monitoring's for CACFP supper program.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7476" y="2467700"/>
            <a:ext cx="9390973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379" lvl="2" indent="-457200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 of the week and dates must vary</a:t>
            </a:r>
          </a:p>
          <a:p>
            <a:pPr marL="346379" lvl="2" indent="-457200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AFSS will assign a monitoring date to FSM</a:t>
            </a:r>
          </a:p>
        </p:txBody>
      </p:sp>
      <p:pic>
        <p:nvPicPr>
          <p:cNvPr id="3074" name="Picture 2" descr="Calendar Date Google Calendar, PNG, 768x768px, Calendar, Area, Brand,  Calendar Date, Diary Download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707" r="93171">
                        <a14:foregroundMark x1="12439" y1="15495" x2="11585" y2="41016"/>
                        <a14:foregroundMark x1="9756" y1="37370" x2="9756" y2="41276"/>
                        <a14:foregroundMark x1="22683" y1="11458" x2="22439" y2="30729"/>
                        <a14:foregroundMark x1="18659" y1="27604" x2="85976" y2="26563"/>
                        <a14:foregroundMark x1="78659" y1="10026" x2="24268" y2="1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8" r="7260"/>
          <a:stretch/>
        </p:blipFill>
        <p:spPr bwMode="auto">
          <a:xfrm>
            <a:off x="5204674" y="3653460"/>
            <a:ext cx="3408251" cy="36757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42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C9E49A-75AD-9C63-3D06-259192FA4EA1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4978" y="487912"/>
            <a:ext cx="111421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SPECIAL CIRCUMSTANCES</a:t>
            </a:r>
          </a:p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 AND MEAL COUNTS</a:t>
            </a:r>
            <a:endParaRPr lang="en-US" sz="3200" b="1" dirty="0">
              <a:solidFill>
                <a:srgbClr val="E5540B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4978" y="1670210"/>
            <a:ext cx="113227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circumstances can affect the current counting and claiming process of utilizing the POS to record meals served. During these circumstances, the </a:t>
            </a:r>
            <a:r>
              <a:rPr lang="en-US" sz="3200" i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Breakfast/Lunch Meal Count Form 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used in lieu of the POS: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2609" y="3732313"/>
            <a:ext cx="9392058" cy="3517046"/>
          </a:xfrm>
          <a:prstGeom prst="rect">
            <a:avLst/>
          </a:prstGeom>
          <a:noFill/>
        </p:spPr>
        <p:txBody>
          <a:bodyPr wrap="square" lIns="69271" tIns="34636" rIns="69271" bIns="34636" rtlCol="0" anchor="t">
            <a:spAutoFit/>
          </a:bodyPr>
          <a:lstStyle/>
          <a:p>
            <a:pPr lvl="2" indent="-457200"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Inclement Weather </a:t>
            </a:r>
          </a:p>
          <a:p>
            <a:pPr marL="730250" lvl="3" indent="-214313"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Principal requests meals are packed for delivery to Pre-K and Kinder classrooms due to heavy rain</a:t>
            </a:r>
          </a:p>
          <a:p>
            <a:pPr marL="346379" lvl="2" indent="-457200"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 Failure </a:t>
            </a:r>
          </a:p>
          <a:p>
            <a:pPr marL="346379" lvl="2" indent="-457200"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Sewage Backup</a:t>
            </a:r>
          </a:p>
          <a:p>
            <a:pPr marL="346379" lvl="2" indent="-457200"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 Maintenance</a:t>
            </a:r>
          </a:p>
          <a:p>
            <a:pPr marL="742950" lvl="3" indent="-227013">
              <a:spcAft>
                <a:spcPts val="909"/>
              </a:spcAft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Cafeteria not available for students and must serve out of auditorium or multipurpose room</a:t>
            </a:r>
          </a:p>
        </p:txBody>
      </p:sp>
    </p:spTree>
    <p:extLst>
      <p:ext uri="{BB962C8B-B14F-4D97-AF65-F5344CB8AC3E}">
        <p14:creationId xmlns:p14="http://schemas.microsoft.com/office/powerpoint/2010/main" val="36960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6234C5-5596-45F6-076A-2798053DA137}"/>
              </a:ext>
            </a:extLst>
          </p:cNvPr>
          <p:cNvSpPr/>
          <p:nvPr/>
        </p:nvSpPr>
        <p:spPr>
          <a:xfrm>
            <a:off x="419012" y="190809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9012" y="562743"/>
            <a:ext cx="12979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NEWTON POS FAILURE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3902" y="1232655"/>
            <a:ext cx="855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event of a POS failure: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0819" y="1982606"/>
            <a:ext cx="5675752" cy="4671208"/>
          </a:xfrm>
          <a:prstGeom prst="rect">
            <a:avLst/>
          </a:prstGeom>
          <a:noFill/>
        </p:spPr>
        <p:txBody>
          <a:bodyPr wrap="square" lIns="69271" tIns="34636" rIns="69271" bIns="34636" rtlCol="0" anchor="t">
            <a:spAutoFit/>
          </a:bodyPr>
          <a:lstStyle/>
          <a:p>
            <a:pPr marL="457200" lvl="1" indent="-457200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  <a:defRPr/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Submit a ServiceNow Ticket and inform AFSS</a:t>
            </a:r>
            <a:endParaRPr lang="en-US" sz="400" dirty="0">
              <a:solidFill>
                <a:srgbClr val="E85E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>
              <a:buClr>
                <a:srgbClr val="E5540B"/>
              </a:buClr>
              <a:buFont typeface="Wingdings" panose="05000000000000000000" pitchFamily="2" charset="2"/>
              <a:buChar char="v"/>
              <a:defRPr/>
            </a:pPr>
            <a:r>
              <a:rPr lang="en-US" sz="3200" dirty="0">
                <a:solidFill>
                  <a:srgbClr val="E85E19"/>
                </a:solidFill>
                <a:latin typeface="Calibri"/>
                <a:cs typeface="Calibri"/>
              </a:rPr>
              <a:t>Use </a:t>
            </a:r>
            <a:r>
              <a:rPr lang="en-US" sz="3200" i="1" dirty="0">
                <a:solidFill>
                  <a:srgbClr val="E85E19"/>
                </a:solidFill>
                <a:latin typeface="Calibri"/>
                <a:cs typeface="Calibri"/>
              </a:rPr>
              <a:t>Breakfast/Lunch Meal Count Form</a:t>
            </a:r>
            <a:r>
              <a:rPr lang="en-US" sz="3200" b="1" i="1" dirty="0">
                <a:solidFill>
                  <a:srgbClr val="E85E19"/>
                </a:solidFill>
                <a:latin typeface="Calibri"/>
                <a:cs typeface="Calibri"/>
              </a:rPr>
              <a:t> </a:t>
            </a:r>
            <a:r>
              <a:rPr lang="en-US" sz="3200" dirty="0">
                <a:solidFill>
                  <a:srgbClr val="E85E19"/>
                </a:solidFill>
                <a:latin typeface="Calibri"/>
                <a:cs typeface="Calibri"/>
              </a:rPr>
              <a:t>to account for </a:t>
            </a:r>
          </a:p>
          <a:p>
            <a:pPr marL="457200" lvl="1" indent="-457200">
              <a:buClr>
                <a:srgbClr val="E5540B"/>
              </a:buClr>
              <a:defRPr/>
            </a:pPr>
            <a:r>
              <a:rPr lang="en-US" sz="3200" dirty="0">
                <a:solidFill>
                  <a:srgbClr val="E85E19"/>
                </a:solidFill>
                <a:latin typeface="Calibri"/>
                <a:cs typeface="Calibri"/>
              </a:rPr>
              <a:t>     reimbursable meals</a:t>
            </a:r>
          </a:p>
          <a:p>
            <a:pPr marL="457200" lvl="1" indent="-457200">
              <a:buClr>
                <a:srgbClr val="E5540B"/>
              </a:buClr>
              <a:defRPr/>
            </a:pPr>
            <a:endParaRPr lang="en-US" sz="400" dirty="0">
              <a:solidFill>
                <a:srgbClr val="E85E19"/>
              </a:solidFill>
              <a:latin typeface="Calibri"/>
              <a:cs typeface="Calibri"/>
            </a:endParaRPr>
          </a:p>
          <a:p>
            <a:pPr marL="457200" lvl="1" indent="-457200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  <a:defRPr/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each meal in numerical order with a slash </a:t>
            </a:r>
            <a:r>
              <a:rPr lang="en-US" sz="320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“X” 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a reimbursable meal is served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 </a:t>
            </a:r>
          </a:p>
          <a:p>
            <a:pPr lvl="1">
              <a:spcAft>
                <a:spcPts val="909"/>
              </a:spcAft>
              <a:buClr>
                <a:srgbClr val="E5540B"/>
              </a:buClr>
              <a:defRPr/>
            </a:pPr>
            <a:endParaRPr lang="en-US" sz="2400" b="1" dirty="0">
              <a:solidFill>
                <a:srgbClr val="E85E19"/>
              </a:solidFill>
              <a:latin typeface="Calibri"/>
              <a:cs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858003-C2D8-3294-F7F8-65D41278A316}"/>
              </a:ext>
            </a:extLst>
          </p:cNvPr>
          <p:cNvGrpSpPr/>
          <p:nvPr/>
        </p:nvGrpSpPr>
        <p:grpSpPr>
          <a:xfrm>
            <a:off x="7943040" y="2207099"/>
            <a:ext cx="4655354" cy="3583983"/>
            <a:chOff x="5250501" y="4422766"/>
            <a:chExt cx="3169904" cy="2545178"/>
          </a:xfrm>
        </p:grpSpPr>
        <p:grpSp>
          <p:nvGrpSpPr>
            <p:cNvPr id="7" name="Group 6"/>
            <p:cNvGrpSpPr/>
            <p:nvPr/>
          </p:nvGrpSpPr>
          <p:grpSpPr>
            <a:xfrm>
              <a:off x="5250501" y="4422766"/>
              <a:ext cx="3169904" cy="2545178"/>
              <a:chOff x="1915376" y="3004245"/>
              <a:chExt cx="3428149" cy="262267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5376" y="3004245"/>
                <a:ext cx="3428149" cy="2622673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176041" y="3275636"/>
                <a:ext cx="2905245" cy="1551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61" dirty="0"/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E8A6552-8DD3-2467-7900-B6DE4B294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6633" y1="69592" x2="66633" y2="695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1402" y="4951140"/>
              <a:ext cx="994796" cy="994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0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6647E0-6A9C-9863-AB2F-C1BD41C9DA1C}"/>
              </a:ext>
            </a:extLst>
          </p:cNvPr>
          <p:cNvSpPr/>
          <p:nvPr/>
        </p:nvSpPr>
        <p:spPr>
          <a:xfrm>
            <a:off x="419012" y="90604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90772" y="414349"/>
            <a:ext cx="9236075" cy="719290"/>
          </a:xfrm>
          <a:prstGeom prst="rect">
            <a:avLst/>
          </a:prstGeom>
        </p:spPr>
        <p:txBody>
          <a:bodyPr vert="horz" lIns="69271" tIns="34636" rIns="69271" bIns="34636" rtlCol="0" anchor="b" anchorCtr="0">
            <a:noAutofit/>
          </a:bodyPr>
          <a:lstStyle/>
          <a:p>
            <a:pPr algn="ctr" defTabSz="692756">
              <a:spcBef>
                <a:spcPct val="0"/>
              </a:spcBef>
              <a:spcAft>
                <a:spcPts val="455"/>
              </a:spcAft>
            </a:pPr>
            <a:r>
              <a:rPr lang="en-US" sz="3600" b="1" kern="1200" dirty="0">
                <a:solidFill>
                  <a:srgbClr val="E5540B"/>
                </a:solidFill>
                <a:latin typeface="Sabon Next LT" panose="02000500000000000000" pitchFamily="2" charset="0"/>
                <a:ea typeface="+mj-ea"/>
                <a:cs typeface="Sabon Next LT" panose="02000500000000000000" pitchFamily="2" charset="0"/>
              </a:rPr>
              <a:t>CLAIMING MEALS WHILE POS IS DOWN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44009" y="1471848"/>
            <a:ext cx="11536325" cy="1696402"/>
          </a:xfrm>
          <a:prstGeom prst="rect">
            <a:avLst/>
          </a:prstGeom>
        </p:spPr>
        <p:txBody>
          <a:bodyPr vert="horz" lIns="69271" tIns="34636" rIns="69271" bIns="34636" rtlCol="0">
            <a:noAutofit/>
          </a:bodyPr>
          <a:lstStyle/>
          <a:p>
            <a:pPr defTabSz="692756">
              <a:spcBef>
                <a:spcPts val="273"/>
              </a:spcBef>
            </a:pPr>
            <a:r>
              <a:rPr lang="en-US" sz="30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the manager’s terminal to enter the meals from the service. </a:t>
            </a:r>
          </a:p>
          <a:p>
            <a:pPr defTabSz="692756">
              <a:spcBef>
                <a:spcPts val="273"/>
              </a:spcBef>
            </a:pPr>
            <a:r>
              <a:rPr lang="en-US" sz="30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 manager’s computer is also down (due to system or power failure), enter meals when the computer are connected and operable.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58167E-F341-07CE-8EE6-DDFF39825189}"/>
              </a:ext>
            </a:extLst>
          </p:cNvPr>
          <p:cNvSpPr txBox="1"/>
          <p:nvPr/>
        </p:nvSpPr>
        <p:spPr>
          <a:xfrm>
            <a:off x="2088057" y="3218399"/>
            <a:ext cx="4719637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  <a:defRPr/>
            </a:pP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the terminal for the appropriate serving period</a:t>
            </a:r>
          </a:p>
          <a:p>
            <a:pPr marL="457200" indent="-457200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  <a:defRPr/>
            </a:pPr>
            <a:r>
              <a:rPr lang="en-US" sz="28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 meals served as MISC Counts</a:t>
            </a:r>
          </a:p>
          <a:p>
            <a:pPr marL="457200" lvl="2" indent="-457200">
              <a:spcAft>
                <a:spcPts val="909"/>
              </a:spcAft>
              <a:buClr>
                <a:srgbClr val="E5540B"/>
              </a:buClr>
              <a:buFont typeface="Wingdings" panose="05000000000000000000" pitchFamily="2" charset="2"/>
              <a:buChar char="v"/>
              <a:defRPr/>
            </a:pPr>
            <a:r>
              <a:rPr lang="en-US" sz="2800" dirty="0">
                <a:solidFill>
                  <a:srgbClr val="E85E19"/>
                </a:solidFill>
                <a:latin typeface="Calibri"/>
                <a:cs typeface="Calibri"/>
              </a:rPr>
              <a:t>Attach the </a:t>
            </a:r>
            <a:r>
              <a:rPr lang="en-US" sz="2800" i="1" dirty="0">
                <a:solidFill>
                  <a:srgbClr val="E85E19"/>
                </a:solidFill>
                <a:latin typeface="Calibri"/>
                <a:cs typeface="Calibri"/>
              </a:rPr>
              <a:t>Breakfast/Lunch Meal Count </a:t>
            </a:r>
            <a:r>
              <a:rPr lang="en-US" sz="2800" dirty="0">
                <a:solidFill>
                  <a:srgbClr val="E85E19"/>
                </a:solidFill>
                <a:latin typeface="Calibri"/>
                <a:cs typeface="Calibri"/>
              </a:rPr>
              <a:t>form to the </a:t>
            </a:r>
            <a:r>
              <a:rPr lang="en-US" sz="2800" i="1" dirty="0">
                <a:solidFill>
                  <a:srgbClr val="E85E19"/>
                </a:solidFill>
                <a:latin typeface="Calibri"/>
                <a:cs typeface="Calibri"/>
              </a:rPr>
              <a:t>Production Worksheet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2ACC62-83BF-25D1-EF66-D37AC222D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356" y="3272671"/>
            <a:ext cx="4369187" cy="373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224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B2E24C-49CF-0BA4-9B5F-EE59EC4CD60D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9012" y="391696"/>
            <a:ext cx="12979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UNACCEPTABLE </a:t>
            </a:r>
          </a:p>
          <a:p>
            <a:pPr algn="ctr"/>
            <a:r>
              <a:rPr lang="en-US" sz="40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MEAL COUNTING METHODS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8223" y="1720722"/>
            <a:ext cx="11479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38"/>
              </a:spcBef>
              <a:spcAft>
                <a:spcPts val="379"/>
              </a:spcAft>
            </a:pPr>
            <a:r>
              <a:rPr lang="en-US" alt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following is a list of common errors in the meal counting process, resulting in non-reimbursable meal claims.</a:t>
            </a:r>
          </a:p>
        </p:txBody>
      </p:sp>
      <p:pic>
        <p:nvPicPr>
          <p:cNvPr id="4098" name="Picture 2" descr="Amazon.com: 1000ct Disposable Paper Food Tray (1/2 LB) - Red Check Food  Tray, USA MADE, Recyclable, Biodegradable, Compostable, Great for Picnics,  Carnivals, Party, Camping, BBQ, Restaurants, Fries (0.5lb) : Health &amp;  Househol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78" b="83111" l="0" r="100000">
                        <a14:foregroundMark x1="95556" y1="22222" x2="96444" y2="54000"/>
                        <a14:foregroundMark x1="96222" y1="54444" x2="78222" y2="76222"/>
                        <a14:backgroundMark x1="98444" y1="23556" x2="98444" y2="63111"/>
                        <a14:backgroundMark x1="35556" y1="20667" x2="52889" y2="21556"/>
                        <a14:backgroundMark x1="54667" y1="21556" x2="88000" y2="18000"/>
                        <a14:backgroundMark x1="85111" y1="18000" x2="60667" y2="21333"/>
                        <a14:backgroundMark x1="62222" y1="21333" x2="80000" y2="19333"/>
                        <a14:backgroundMark x1="80000" y1="19333" x2="88667" y2="1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26" b="18474"/>
          <a:stretch/>
        </p:blipFill>
        <p:spPr bwMode="auto">
          <a:xfrm>
            <a:off x="7610147" y="6218890"/>
            <a:ext cx="1608757" cy="1029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655104" y="6112499"/>
            <a:ext cx="1501251" cy="1242370"/>
            <a:chOff x="156742" y="3876755"/>
            <a:chExt cx="3339619" cy="29507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" t="29141" r="5649" b="25062"/>
            <a:stretch/>
          </p:blipFill>
          <p:spPr>
            <a:xfrm>
              <a:off x="170353" y="5137642"/>
              <a:ext cx="3298786" cy="168990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" t="29141" r="5649" b="25062"/>
            <a:stretch/>
          </p:blipFill>
          <p:spPr>
            <a:xfrm>
              <a:off x="183964" y="5045810"/>
              <a:ext cx="3298786" cy="168990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" t="29141" r="5649" b="25062"/>
            <a:stretch/>
          </p:blipFill>
          <p:spPr>
            <a:xfrm>
              <a:off x="197575" y="4877212"/>
              <a:ext cx="3298786" cy="168990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" t="29141" r="5649" b="25062"/>
            <a:stretch/>
          </p:blipFill>
          <p:spPr>
            <a:xfrm>
              <a:off x="197575" y="4648414"/>
              <a:ext cx="3298786" cy="168990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" t="29141" r="5649" b="25062"/>
            <a:stretch/>
          </p:blipFill>
          <p:spPr>
            <a:xfrm>
              <a:off x="156742" y="4421490"/>
              <a:ext cx="3298786" cy="168990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" t="29141" r="5649" b="25062"/>
            <a:stretch/>
          </p:blipFill>
          <p:spPr>
            <a:xfrm>
              <a:off x="183964" y="4246775"/>
              <a:ext cx="3298786" cy="168990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" t="29141" r="5649" b="25062"/>
            <a:stretch/>
          </p:blipFill>
          <p:spPr>
            <a:xfrm>
              <a:off x="163548" y="3876755"/>
              <a:ext cx="3298786" cy="1689903"/>
            </a:xfrm>
            <a:prstGeom prst="rect">
              <a:avLst/>
            </a:prstGeom>
          </p:spPr>
        </p:pic>
      </p:grpSp>
      <p:graphicFrame>
        <p:nvGraphicFramePr>
          <p:cNvPr id="4100" name="TextBox 5">
            <a:extLst>
              <a:ext uri="{FF2B5EF4-FFF2-40B4-BE49-F238E27FC236}">
                <a16:creationId xmlns:a16="http://schemas.microsoft.com/office/drawing/2014/main" id="{903C94EE-01ED-A01B-1073-49C39F70F7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339699"/>
              </p:ext>
            </p:extLst>
          </p:nvPr>
        </p:nvGraphicFramePr>
        <p:xfrm>
          <a:off x="3633890" y="3049288"/>
          <a:ext cx="6574355" cy="2885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837690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F9C992-487C-1111-41CC-05FC63A6886F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9011" y="448572"/>
            <a:ext cx="1297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AFTER-POSTING REPORTS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3378" y="1197723"/>
            <a:ext cx="11130844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32"/>
              </a:spcBef>
              <a:spcAft>
                <a:spcPts val="315"/>
              </a:spcAft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FSM will run the “</a:t>
            </a:r>
            <a:r>
              <a:rPr lang="en-US" sz="3200" b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After-Posting Reports” 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beginning of the day after entering supper counts. Managers should address any discrepancies in meal counts or variances. </a:t>
            </a:r>
            <a:r>
              <a:rPr lang="en-US" sz="3200" kern="1200" dirty="0">
                <a:solidFill>
                  <a:srgbClr val="E85E1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After resolving the issue, rerun the reports and save them to the desktop.</a:t>
            </a:r>
          </a:p>
          <a:p>
            <a:pPr lvl="1">
              <a:spcBef>
                <a:spcPts val="32"/>
              </a:spcBef>
              <a:spcAft>
                <a:spcPts val="315"/>
              </a:spcAft>
            </a:pPr>
            <a:endParaRPr lang="en-US" sz="3200" dirty="0">
              <a:solidFill>
                <a:srgbClr val="E85E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9FC116A-4C42-5893-EFA2-6307E5C93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534" y="4258259"/>
            <a:ext cx="4412354" cy="2621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9F5E82-01ED-1E8D-EF5C-DB06F7165173}"/>
              </a:ext>
            </a:extLst>
          </p:cNvPr>
          <p:cNvSpPr/>
          <p:nvPr/>
        </p:nvSpPr>
        <p:spPr>
          <a:xfrm>
            <a:off x="2694884" y="5021568"/>
            <a:ext cx="548640" cy="9144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DC7BF9-34A7-B327-2D82-518861824EB4}"/>
              </a:ext>
            </a:extLst>
          </p:cNvPr>
          <p:cNvSpPr/>
          <p:nvPr/>
        </p:nvSpPr>
        <p:spPr>
          <a:xfrm>
            <a:off x="4161742" y="4883769"/>
            <a:ext cx="1469129" cy="135193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8CABF3D-4FA2-44BE-41E3-A2304E653A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561833"/>
              </p:ext>
            </p:extLst>
          </p:nvPr>
        </p:nvGraphicFramePr>
        <p:xfrm>
          <a:off x="7339013" y="3190883"/>
          <a:ext cx="2520054" cy="3261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331507" imgH="3017520" progId="Acrobat.Document.2020">
                  <p:embed/>
                </p:oleObj>
              </mc:Choice>
              <mc:Fallback>
                <p:oleObj name="Acrobat Document" r:id="rId4" imgW="2331507" imgH="3017520" progId="Acrobat.Document.2020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8CABF3D-4FA2-44BE-41E3-A2304E653A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39013" y="3190883"/>
                        <a:ext cx="2520054" cy="3261145"/>
                      </a:xfrm>
                      <a:prstGeom prst="rect">
                        <a:avLst/>
                      </a:prstGeom>
                      <a:ln>
                        <a:solidFill>
                          <a:srgbClr val="BD582C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screenshot of a document&#10;&#10;AI-generated content may be incorrect.">
            <a:extLst>
              <a:ext uri="{FF2B5EF4-FFF2-40B4-BE49-F238E27FC236}">
                <a16:creationId xmlns:a16="http://schemas.microsoft.com/office/drawing/2014/main" id="{5D1AE65A-A652-A9E8-3B96-B64FDA1C7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7138" y="3630188"/>
            <a:ext cx="2520054" cy="3270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document&#10;&#10;AI-generated content may be incorrect.">
            <a:extLst>
              <a:ext uri="{FF2B5EF4-FFF2-40B4-BE49-F238E27FC236}">
                <a16:creationId xmlns:a16="http://schemas.microsoft.com/office/drawing/2014/main" id="{27968E71-DF2E-4D0A-8617-7FAC0279E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3259" y="3915368"/>
            <a:ext cx="2716092" cy="3270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screenshot of a document&#10;&#10;AI-generated content may be incorrect.">
            <a:extLst>
              <a:ext uri="{FF2B5EF4-FFF2-40B4-BE49-F238E27FC236}">
                <a16:creationId xmlns:a16="http://schemas.microsoft.com/office/drawing/2014/main" id="{642A7587-41F9-47FD-C1CF-752AA808A6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3924" y="4164622"/>
            <a:ext cx="2719762" cy="32427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390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1EF410-6081-966F-CD1A-892591656624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401951"/>
            <a:ext cx="13817600" cy="724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E5540B"/>
                </a:solidFill>
                <a:latin typeface="Sabon Next LT" panose="02000500000000000000" pitchFamily="2" charset="0"/>
                <a:ea typeface="+mj-ea"/>
                <a:cs typeface="Sabon Next LT" panose="02000500000000000000" pitchFamily="2" charset="0"/>
              </a:rPr>
              <a:t>MY SCHOOL BUCKS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4622" y="1641014"/>
            <a:ext cx="11811732" cy="479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-457200">
              <a:lnSpc>
                <a:spcPts val="3200"/>
              </a:lnSpc>
              <a:spcAft>
                <a:spcPts val="720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Funds will be automatically transferred from </a:t>
            </a:r>
            <a:r>
              <a:rPr lang="en-US" sz="2800" dirty="0" err="1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MyPaymentsPlus</a:t>
            </a:r>
            <a:r>
              <a:rPr lang="en-US" sz="28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new accounts on </a:t>
            </a:r>
            <a:r>
              <a:rPr lang="en-US" sz="2800" dirty="0" err="1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MySchoolBucks</a:t>
            </a:r>
            <a:r>
              <a:rPr lang="en-US" sz="28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sz="2800" dirty="0">
              <a:solidFill>
                <a:srgbClr val="E5540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>
              <a:lnSpc>
                <a:spcPts val="3200"/>
              </a:lnSpc>
              <a:spcAft>
                <a:spcPts val="720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and staff can use funds on their </a:t>
            </a:r>
            <a:r>
              <a:rPr lang="en-US" altLang="en-US" sz="2800" b="1" dirty="0" err="1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MySchoolBucks</a:t>
            </a:r>
            <a:r>
              <a:rPr lang="en-US" altLang="en-US" sz="2800" b="1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 to purchase a la carte items</a:t>
            </a:r>
          </a:p>
          <a:p>
            <a:pPr marL="457200" lvl="1" indent="-457200">
              <a:lnSpc>
                <a:spcPts val="3200"/>
              </a:lnSpc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a </a:t>
            </a:r>
            <a:r>
              <a:rPr lang="en-US" altLang="en-US" sz="2800" dirty="0" err="1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MySchoolBucks</a:t>
            </a:r>
            <a:r>
              <a:rPr lang="en-US" altLang="en-US" sz="28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account to add funds</a:t>
            </a:r>
          </a:p>
          <a:p>
            <a:pPr marL="731520" indent="-274320">
              <a:lnSpc>
                <a:spcPts val="3200"/>
              </a:lnSpc>
              <a:spcBef>
                <a:spcPts val="360"/>
              </a:spcBef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Download the app or visit the </a:t>
            </a:r>
            <a:r>
              <a:rPr lang="en-US" altLang="en-US" sz="2800" dirty="0" err="1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MySchoolBucks</a:t>
            </a:r>
            <a:r>
              <a:rPr lang="en-US" altLang="en-US" sz="28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website</a:t>
            </a:r>
          </a:p>
          <a:p>
            <a:pPr marL="731520" indent="-274320">
              <a:lnSpc>
                <a:spcPts val="3200"/>
              </a:lnSpc>
              <a:spcBef>
                <a:spcPts val="360"/>
              </a:spcBef>
              <a:buClr>
                <a:srgbClr val="E5540B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a user profile by adding the student's information</a:t>
            </a:r>
          </a:p>
          <a:p>
            <a:pPr marL="457200" indent="-457200">
              <a:lnSpc>
                <a:spcPts val="3200"/>
              </a:lnSpc>
              <a:spcBef>
                <a:spcPts val="360"/>
              </a:spcBef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Cafeterias will continue to process cash transactions</a:t>
            </a:r>
          </a:p>
          <a:p>
            <a:pPr>
              <a:lnSpc>
                <a:spcPts val="3200"/>
              </a:lnSpc>
              <a:spcBef>
                <a:spcPts val="360"/>
              </a:spcBef>
              <a:buClr>
                <a:srgbClr val="E5540B"/>
              </a:buClr>
            </a:pPr>
            <a:endParaRPr lang="en-US" sz="2800" dirty="0">
              <a:solidFill>
                <a:srgbClr val="E5540B"/>
              </a:solidFill>
              <a:latin typeface="Calibri" panose="020F0502020204030204" pitchFamily="34" charset="0"/>
            </a:endParaRPr>
          </a:p>
          <a:p>
            <a:pPr marL="457200" lvl="1" indent="-457200">
              <a:spcAft>
                <a:spcPts val="720"/>
              </a:spcAft>
              <a:buClr>
                <a:srgbClr val="E5540B"/>
              </a:buClr>
              <a:buFont typeface="Wingdings" panose="05000000000000000000" pitchFamily="2" charset="2"/>
              <a:buChar char="v"/>
            </a:pPr>
            <a:endParaRPr lang="en-US" altLang="en-US" sz="32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E94EFD-E3A4-0B6E-109C-E5A5D17BAC00}"/>
              </a:ext>
            </a:extLst>
          </p:cNvPr>
          <p:cNvSpPr txBox="1"/>
          <p:nvPr/>
        </p:nvSpPr>
        <p:spPr>
          <a:xfrm>
            <a:off x="1246890" y="1065762"/>
            <a:ext cx="11183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  <a:spcBef>
                <a:spcPts val="360"/>
              </a:spcBef>
            </a:pP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LAUSD has transitioned from MyPaymentsPlus to MySchoolBucks. </a:t>
            </a:r>
            <a:endParaRPr lang="en-US" sz="5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FEF535-6370-5C1C-1DED-0E701FBB32F7}"/>
              </a:ext>
            </a:extLst>
          </p:cNvPr>
          <p:cNvGrpSpPr/>
          <p:nvPr/>
        </p:nvGrpSpPr>
        <p:grpSpPr>
          <a:xfrm>
            <a:off x="2915913" y="5429954"/>
            <a:ext cx="7729509" cy="1848556"/>
            <a:chOff x="2849619" y="5023113"/>
            <a:chExt cx="7985774" cy="2063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56BDB5-030D-374F-3C69-A9EC3746110A}"/>
                </a:ext>
              </a:extLst>
            </p:cNvPr>
            <p:cNvGrpSpPr/>
            <p:nvPr/>
          </p:nvGrpSpPr>
          <p:grpSpPr>
            <a:xfrm>
              <a:off x="2849619" y="5023113"/>
              <a:ext cx="3626282" cy="2063801"/>
              <a:chOff x="2958833" y="5282958"/>
              <a:chExt cx="3116813" cy="1625842"/>
            </a:xfrm>
          </p:grpSpPr>
          <p:pic>
            <p:nvPicPr>
              <p:cNvPr id="8" name="Picture 7" descr="MyPaymentsPlus">
                <a:extLst>
                  <a:ext uri="{FF2B5EF4-FFF2-40B4-BE49-F238E27FC236}">
                    <a16:creationId xmlns:a16="http://schemas.microsoft.com/office/drawing/2014/main" id="{405540A8-3B2F-D2CE-1D49-126249FADE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76" r="11952"/>
              <a:stretch/>
            </p:blipFill>
            <p:spPr bwMode="auto">
              <a:xfrm>
                <a:off x="2958833" y="5852152"/>
                <a:ext cx="3116813" cy="10566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 descr="Meal Payment Plus – Flowery Branch High School">
                <a:extLst>
                  <a:ext uri="{FF2B5EF4-FFF2-40B4-BE49-F238E27FC236}">
                    <a16:creationId xmlns:a16="http://schemas.microsoft.com/office/drawing/2014/main" id="{D52FB497-43E8-A9FA-0861-637929FB83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4967" y="5282958"/>
                <a:ext cx="2256935" cy="6062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2" name="Picture 8" descr="MySchoolBucks How-to - News and Announcements -">
              <a:extLst>
                <a:ext uri="{FF2B5EF4-FFF2-40B4-BE49-F238E27FC236}">
                  <a16:creationId xmlns:a16="http://schemas.microsoft.com/office/drawing/2014/main" id="{1CFC985F-E0C8-B843-6BBA-3D5AE26D5F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8327" y="5398661"/>
              <a:ext cx="3007066" cy="1688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CDC29B86-4E3C-3922-C488-33648D0870FB}"/>
                </a:ext>
              </a:extLst>
            </p:cNvPr>
            <p:cNvSpPr/>
            <p:nvPr/>
          </p:nvSpPr>
          <p:spPr>
            <a:xfrm>
              <a:off x="6580194" y="5814953"/>
              <a:ext cx="902677" cy="63699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61051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39CBC7-6E6D-1493-FF18-24E259DCBC76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25743" y="616806"/>
            <a:ext cx="7966114" cy="1040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5"/>
              </a:spcAft>
            </a:pPr>
            <a:r>
              <a:rPr lang="en-US" sz="4000" b="1" kern="1200" cap="all" dirty="0">
                <a:solidFill>
                  <a:srgbClr val="E5540B"/>
                </a:solidFill>
                <a:latin typeface="Sabon Next LT" panose="02000500000000000000" pitchFamily="2" charset="0"/>
                <a:ea typeface="+mj-ea"/>
                <a:cs typeface="Sabon Next LT" panose="02000500000000000000" pitchFamily="2" charset="0"/>
              </a:rPr>
              <a:t>Adult and non enrolled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5"/>
              </a:spcAft>
            </a:pPr>
            <a:r>
              <a:rPr lang="en-US" sz="4000" b="1" kern="1200" cap="all" dirty="0">
                <a:solidFill>
                  <a:srgbClr val="E5540B"/>
                </a:solidFill>
                <a:latin typeface="Sabon Next LT" panose="02000500000000000000" pitchFamily="2" charset="0"/>
                <a:ea typeface="+mj-ea"/>
                <a:cs typeface="Sabon Next LT" panose="02000500000000000000" pitchFamily="2" charset="0"/>
              </a:rPr>
              <a:t>student Visitors Meals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F02D97-3542-7AF2-CBF7-AFC2E830B5C3}"/>
              </a:ext>
            </a:extLst>
          </p:cNvPr>
          <p:cNvSpPr txBox="1"/>
          <p:nvPr/>
        </p:nvSpPr>
        <p:spPr>
          <a:xfrm>
            <a:off x="2212622" y="4191003"/>
            <a:ext cx="10395340" cy="3150922"/>
          </a:xfrm>
          <a:prstGeom prst="rect">
            <a:avLst/>
          </a:prstGeom>
        </p:spPr>
        <p:txBody>
          <a:bodyPr vert="horz" lIns="69271" tIns="34636" rIns="69271" bIns="34636" rtlCol="0">
            <a:noAutofit/>
          </a:bodyPr>
          <a:lstStyle/>
          <a:p>
            <a:pPr marL="457200" indent="-457200" defTabSz="692756">
              <a:lnSpc>
                <a:spcPct val="90000"/>
              </a:lnSpc>
              <a:spcBef>
                <a:spcPts val="273"/>
              </a:spcBef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2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accounting for a reimbursable meal, the</a:t>
            </a:r>
          </a:p>
          <a:p>
            <a:pPr marL="461963" indent="-461963" defTabSz="692756">
              <a:lnSpc>
                <a:spcPct val="90000"/>
              </a:lnSpc>
              <a:spcBef>
                <a:spcPts val="273"/>
              </a:spcBef>
              <a:buClr>
                <a:srgbClr val="E5540B"/>
              </a:buClr>
            </a:pPr>
            <a:r>
              <a:rPr lang="en-US" sz="3200" b="1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“Free Student”</a:t>
            </a:r>
            <a:r>
              <a:rPr lang="en-US" sz="32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button will claim CEP visiting students on the POS </a:t>
            </a:r>
          </a:p>
          <a:p>
            <a:pPr marL="457200" indent="-457200" defTabSz="692756">
              <a:lnSpc>
                <a:spcPct val="90000"/>
              </a:lnSpc>
              <a:spcBef>
                <a:spcPts val="273"/>
              </a:spcBef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2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 not currently enrolled as LAUSD students and receive breakfast, or lunch will be charged as documented on the current </a:t>
            </a:r>
            <a:r>
              <a:rPr lang="en-US" sz="3200" i="1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A La Carte Price List</a:t>
            </a:r>
            <a:endParaRPr lang="en-US" sz="3200" b="1" kern="1200" dirty="0">
              <a:solidFill>
                <a:srgbClr val="E85E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91F9D9-6E81-6A57-7376-E9BEFB6C01C6}"/>
              </a:ext>
            </a:extLst>
          </p:cNvPr>
          <p:cNvSpPr txBox="1"/>
          <p:nvPr/>
        </p:nvSpPr>
        <p:spPr>
          <a:xfrm>
            <a:off x="1379379" y="1645430"/>
            <a:ext cx="8310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Adults</a:t>
            </a:r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C1295-5CF2-639C-57D6-CE7A362E6717}"/>
              </a:ext>
            </a:extLst>
          </p:cNvPr>
          <p:cNvSpPr txBox="1"/>
          <p:nvPr/>
        </p:nvSpPr>
        <p:spPr>
          <a:xfrm>
            <a:off x="1379379" y="3478463"/>
            <a:ext cx="6171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 visiting LAUSD sites: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E40F64-BB99-0418-BD60-79120447A2AA}"/>
              </a:ext>
            </a:extLst>
          </p:cNvPr>
          <p:cNvSpPr txBox="1"/>
          <p:nvPr/>
        </p:nvSpPr>
        <p:spPr>
          <a:xfrm>
            <a:off x="2212623" y="2204815"/>
            <a:ext cx="9145837" cy="1376582"/>
          </a:xfrm>
          <a:prstGeom prst="rect">
            <a:avLst/>
          </a:prstGeom>
        </p:spPr>
        <p:txBody>
          <a:bodyPr vert="horz" lIns="69271" tIns="34636" rIns="69271" bIns="34636" rtlCol="0">
            <a:noAutofit/>
          </a:bodyPr>
          <a:lstStyle/>
          <a:p>
            <a:pPr marL="457200" indent="-457200" defTabSz="692756">
              <a:lnSpc>
                <a:spcPct val="90000"/>
              </a:lnSpc>
              <a:spcBef>
                <a:spcPts val="273"/>
              </a:spcBef>
              <a:buClr>
                <a:srgbClr val="E5540B"/>
              </a:buClr>
              <a:buFont typeface="Wingdings" panose="05000000000000000000" pitchFamily="2" charset="2"/>
              <a:buChar char="v"/>
            </a:pPr>
            <a:r>
              <a:rPr lang="en-US" sz="32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200" i="1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Adult A La Carte Price List </a:t>
            </a:r>
            <a:r>
              <a:rPr lang="en-US" sz="3200" kern="1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provides pricing for adults who purchase food and beverages from the school cafeteria </a:t>
            </a:r>
          </a:p>
        </p:txBody>
      </p:sp>
    </p:spTree>
    <p:extLst>
      <p:ext uri="{BB962C8B-B14F-4D97-AF65-F5344CB8AC3E}">
        <p14:creationId xmlns:p14="http://schemas.microsoft.com/office/powerpoint/2010/main" val="6722015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83F552-E3F6-1987-B110-B899A2C3112E}"/>
              </a:ext>
            </a:extLst>
          </p:cNvPr>
          <p:cNvSpPr/>
          <p:nvPr/>
        </p:nvSpPr>
        <p:spPr>
          <a:xfrm>
            <a:off x="419012" y="252477"/>
            <a:ext cx="12979576" cy="7350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75266" y="343111"/>
            <a:ext cx="9233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RECAP</a:t>
            </a:r>
            <a:endParaRPr lang="en-US" sz="3600" b="1" dirty="0">
              <a:solidFill>
                <a:srgbClr val="E85E19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DF172A-DA77-D433-A6D1-0049893FA806}"/>
              </a:ext>
            </a:extLst>
          </p:cNvPr>
          <p:cNvSpPr txBox="1"/>
          <p:nvPr/>
        </p:nvSpPr>
        <p:spPr>
          <a:xfrm>
            <a:off x="1456267" y="972205"/>
            <a:ext cx="1096151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schools are CEP and meal applications are not required.</a:t>
            </a:r>
          </a:p>
          <a:p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MiSiS Rosters are printed monthly but no longer required </a:t>
            </a:r>
          </a:p>
          <a:p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POS. </a:t>
            </a:r>
          </a:p>
          <a:p>
            <a:endParaRPr lang="en-US" sz="800" dirty="0">
              <a:solidFill>
                <a:srgbClr val="E85E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Elementary cashiers claim reimbursable meals by </a:t>
            </a:r>
          </a:p>
          <a:p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“Student Identification” and name at the POS. </a:t>
            </a:r>
            <a:endParaRPr lang="en-US" sz="2000" dirty="0">
              <a:solidFill>
                <a:srgbClr val="E85E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solidFill>
                <a:srgbClr val="E85E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rgbClr val="E85E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Effective September 15, 2025 – high school students use the pin pad at the POS to enter their PIN or scan student ID to claim a reimbursable meal. Effective October 6, 2025 middle school students use the pin pad at the POS to enter their PIN or student ID.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9A8BAF-4E9D-8217-863F-8F9450071D8C}"/>
              </a:ext>
            </a:extLst>
          </p:cNvPr>
          <p:cNvCxnSpPr>
            <a:cxnSpLocks/>
          </p:cNvCxnSpPr>
          <p:nvPr/>
        </p:nvCxnSpPr>
        <p:spPr>
          <a:xfrm>
            <a:off x="2375266" y="2570709"/>
            <a:ext cx="9094245" cy="0"/>
          </a:xfrm>
          <a:prstGeom prst="line">
            <a:avLst/>
          </a:prstGeom>
          <a:ln w="25400">
            <a:solidFill>
              <a:srgbClr val="E85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68C087-6E3B-6C4D-8B18-8846A1AA57A6}"/>
              </a:ext>
            </a:extLst>
          </p:cNvPr>
          <p:cNvCxnSpPr>
            <a:cxnSpLocks/>
          </p:cNvCxnSpPr>
          <p:nvPr/>
        </p:nvCxnSpPr>
        <p:spPr>
          <a:xfrm>
            <a:off x="2361678" y="3693498"/>
            <a:ext cx="9094245" cy="0"/>
          </a:xfrm>
          <a:prstGeom prst="line">
            <a:avLst/>
          </a:prstGeom>
          <a:ln w="25400">
            <a:solidFill>
              <a:srgbClr val="E85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9D4EF8-4FD2-766F-DE67-ECF6858AC470}"/>
              </a:ext>
            </a:extLst>
          </p:cNvPr>
          <p:cNvGrpSpPr/>
          <p:nvPr/>
        </p:nvGrpSpPr>
        <p:grpSpPr>
          <a:xfrm>
            <a:off x="4054423" y="5865548"/>
            <a:ext cx="5947627" cy="1498967"/>
            <a:chOff x="4054423" y="5865548"/>
            <a:chExt cx="5947627" cy="1498967"/>
          </a:xfrm>
        </p:grpSpPr>
        <p:pic>
          <p:nvPicPr>
            <p:cNvPr id="5" name="Picture 4" descr="elm tree clipart - realistic tree clip art PNG image with transparent  background | TOPpng">
              <a:extLst>
                <a:ext uri="{FF2B5EF4-FFF2-40B4-BE49-F238E27FC236}">
                  <a16:creationId xmlns:a16="http://schemas.microsoft.com/office/drawing/2014/main" id="{9AC8C333-F6C8-5ECC-5B75-CF49E99453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3" r="11531"/>
            <a:stretch/>
          </p:blipFill>
          <p:spPr bwMode="auto">
            <a:xfrm>
              <a:off x="4054423" y="5865548"/>
              <a:ext cx="1007042" cy="1453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chool clipart. Free download transparent .PNG | Creazilla">
              <a:extLst>
                <a:ext uri="{FF2B5EF4-FFF2-40B4-BE49-F238E27FC236}">
                  <a16:creationId xmlns:a16="http://schemas.microsoft.com/office/drawing/2014/main" id="{F1D1328A-E48D-3EF2-E64B-8777868179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45167" r="18974" b="9484"/>
            <a:stretch/>
          </p:blipFill>
          <p:spPr bwMode="auto">
            <a:xfrm>
              <a:off x="4673409" y="6184095"/>
              <a:ext cx="4853393" cy="111348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93B474-8D9B-285D-33B5-B732AE4B60A2}"/>
                </a:ext>
              </a:extLst>
            </p:cNvPr>
            <p:cNvSpPr/>
            <p:nvPr/>
          </p:nvSpPr>
          <p:spPr>
            <a:xfrm>
              <a:off x="6889600" y="6536115"/>
              <a:ext cx="482356" cy="112395"/>
            </a:xfrm>
            <a:prstGeom prst="rect">
              <a:avLst/>
            </a:prstGeom>
            <a:solidFill>
              <a:srgbClr val="DA73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861F5A-0253-C6D1-E71A-ADBE13C27C2A}"/>
                </a:ext>
              </a:extLst>
            </p:cNvPr>
            <p:cNvSpPr txBox="1"/>
            <p:nvPr/>
          </p:nvSpPr>
          <p:spPr>
            <a:xfrm>
              <a:off x="6569337" y="6450561"/>
              <a:ext cx="12775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CAFETERIA</a:t>
              </a:r>
            </a:p>
          </p:txBody>
        </p:sp>
        <p:pic>
          <p:nvPicPr>
            <p:cNvPr id="12" name="Picture 2" descr="School clipart. Free download transparent .PNG | Creazilla">
              <a:extLst>
                <a:ext uri="{FF2B5EF4-FFF2-40B4-BE49-F238E27FC236}">
                  <a16:creationId xmlns:a16="http://schemas.microsoft.com/office/drawing/2014/main" id="{8A33249B-0F6F-A15B-569D-59C862D128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9329804" y="6448037"/>
              <a:ext cx="203660" cy="82557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School clipart. Free download transparent .PNG | Creazilla">
              <a:extLst>
                <a:ext uri="{FF2B5EF4-FFF2-40B4-BE49-F238E27FC236}">
                  <a16:creationId xmlns:a16="http://schemas.microsoft.com/office/drawing/2014/main" id="{4328E082-10AB-F479-8C89-48AF8E1FD0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7788168" y="6532521"/>
              <a:ext cx="203660" cy="74109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School clipart. Free download transparent .PNG | Creazilla">
              <a:extLst>
                <a:ext uri="{FF2B5EF4-FFF2-40B4-BE49-F238E27FC236}">
                  <a16:creationId xmlns:a16="http://schemas.microsoft.com/office/drawing/2014/main" id="{9C853487-DC9E-8595-D36F-527491E437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6444774" y="6648510"/>
              <a:ext cx="224368" cy="6620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School clipart. Free download transparent .PNG | Creazilla">
              <a:extLst>
                <a:ext uri="{FF2B5EF4-FFF2-40B4-BE49-F238E27FC236}">
                  <a16:creationId xmlns:a16="http://schemas.microsoft.com/office/drawing/2014/main" id="{048567E8-3547-1AE1-0522-BF5C7D185B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7592415" y="6648510"/>
              <a:ext cx="198709" cy="6620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School clipart. Free download transparent .PNG | Creazilla">
              <a:extLst>
                <a:ext uri="{FF2B5EF4-FFF2-40B4-BE49-F238E27FC236}">
                  <a16:creationId xmlns:a16="http://schemas.microsoft.com/office/drawing/2014/main" id="{1DCA21CB-76FC-4187-B97B-39BF9FF665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8357748" y="6536115"/>
              <a:ext cx="56055" cy="74109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School clipart. Free download transparent .PNG | Creazilla">
              <a:extLst>
                <a:ext uri="{FF2B5EF4-FFF2-40B4-BE49-F238E27FC236}">
                  <a16:creationId xmlns:a16="http://schemas.microsoft.com/office/drawing/2014/main" id="{F1C37D8D-D878-B2FF-C023-EB79D754B6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7" t="57284" r="78910" b="9484"/>
            <a:stretch/>
          </p:blipFill>
          <p:spPr bwMode="auto">
            <a:xfrm>
              <a:off x="8869013" y="6532521"/>
              <a:ext cx="58170" cy="74109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elm tree clipart - realistic tree clip art PNG image with transparent  background | TOPpng">
              <a:extLst>
                <a:ext uri="{FF2B5EF4-FFF2-40B4-BE49-F238E27FC236}">
                  <a16:creationId xmlns:a16="http://schemas.microsoft.com/office/drawing/2014/main" id="{5F78DA31-BA97-5976-586F-B5A33D01E9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3" r="11531"/>
            <a:stretch/>
          </p:blipFill>
          <p:spPr bwMode="auto">
            <a:xfrm>
              <a:off x="9264879" y="6087603"/>
              <a:ext cx="737171" cy="124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elm tree clipart - realistic tree clip art PNG image with transparent  background | TOPpng">
              <a:extLst>
                <a:ext uri="{FF2B5EF4-FFF2-40B4-BE49-F238E27FC236}">
                  <a16:creationId xmlns:a16="http://schemas.microsoft.com/office/drawing/2014/main" id="{1006DF18-149A-0DF4-C3F2-5CFCFDDB02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3" r="11531"/>
            <a:stretch/>
          </p:blipFill>
          <p:spPr bwMode="auto">
            <a:xfrm>
              <a:off x="5967625" y="6123350"/>
              <a:ext cx="612470" cy="124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9555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D02A1-8128-9AC1-248B-025B513E6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9ED42C-A6EE-0C40-D94D-241C3D3449D9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96C397-4B6D-1717-A3F5-993F146DCEE5}"/>
              </a:ext>
            </a:extLst>
          </p:cNvPr>
          <p:cNvSpPr txBox="1"/>
          <p:nvPr/>
        </p:nvSpPr>
        <p:spPr>
          <a:xfrm>
            <a:off x="0" y="430979"/>
            <a:ext cx="13817600" cy="724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E5540B"/>
                </a:solidFill>
                <a:latin typeface="Sabon Next LT" panose="02000500000000000000" pitchFamily="2" charset="0"/>
                <a:ea typeface="+mj-ea"/>
                <a:cs typeface="Sabon Next LT" panose="02000500000000000000" pitchFamily="2" charset="0"/>
              </a:rPr>
              <a:t>REFUND REQUESTS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8D207-2B4A-32E5-51C7-75FF8E774D87}"/>
              </a:ext>
            </a:extLst>
          </p:cNvPr>
          <p:cNvSpPr txBox="1"/>
          <p:nvPr/>
        </p:nvSpPr>
        <p:spPr>
          <a:xfrm>
            <a:off x="1353052" y="1111435"/>
            <a:ext cx="114146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60"/>
              </a:spcBef>
            </a:pP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Requests for refunds require a completed </a:t>
            </a:r>
            <a:r>
              <a:rPr lang="en-US" sz="3600" i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Cafeteria Account Refund Request Form</a:t>
            </a:r>
            <a:r>
              <a:rPr lang="en-US" sz="36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The form is available on the Café LA website under Parent Resources.</a:t>
            </a:r>
            <a:endParaRPr lang="en-US" sz="700" dirty="0">
              <a:solidFill>
                <a:srgbClr val="E85E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EE06BA-F2C0-7D65-4C83-CD4663113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337" y="2578833"/>
            <a:ext cx="3828592" cy="4655613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573608-F85D-D5B1-04AF-95D7CFE46D34}"/>
              </a:ext>
            </a:extLst>
          </p:cNvPr>
          <p:cNvSpPr txBox="1"/>
          <p:nvPr/>
        </p:nvSpPr>
        <p:spPr>
          <a:xfrm>
            <a:off x="1709806" y="2991604"/>
            <a:ext cx="4882738" cy="478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60"/>
              </a:spcBef>
            </a:pPr>
            <a:r>
              <a:rPr lang="en-US" sz="2400" dirty="0" err="1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MyPaymentPlus</a:t>
            </a:r>
            <a:r>
              <a:rPr lang="en-US" sz="24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account holders can submit the completed </a:t>
            </a:r>
            <a:r>
              <a:rPr lang="en-US" sz="2400" i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Cafeteria Account Refund Request Form</a:t>
            </a:r>
            <a:r>
              <a:rPr lang="en-US" sz="24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via:</a:t>
            </a:r>
            <a:endParaRPr lang="en-US" sz="2400" i="1" dirty="0">
              <a:solidFill>
                <a:srgbClr val="E85E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60"/>
              </a:spcBef>
            </a:pPr>
            <a:endParaRPr lang="en-US" sz="800" i="1" dirty="0">
              <a:solidFill>
                <a:srgbClr val="E85E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ctr">
              <a:spcBef>
                <a:spcPts val="360"/>
              </a:spcBef>
            </a:pPr>
            <a:r>
              <a:rPr lang="en-US" sz="24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US" sz="2400" u="sng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mycafelarefund@lausd.net</a:t>
            </a:r>
            <a:endParaRPr lang="en-US" sz="2400" u="sng" dirty="0">
              <a:solidFill>
                <a:srgbClr val="E85E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ctr">
              <a:spcBef>
                <a:spcPts val="360"/>
              </a:spcBef>
            </a:pPr>
            <a:endParaRPr lang="en-US" sz="800" u="sng" dirty="0">
              <a:solidFill>
                <a:srgbClr val="E85E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ctr">
              <a:spcBef>
                <a:spcPts val="360"/>
              </a:spcBef>
            </a:pPr>
            <a:r>
              <a:rPr lang="en-US" sz="24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</a:p>
          <a:p>
            <a:pPr lvl="2" algn="ctr">
              <a:spcBef>
                <a:spcPts val="360"/>
              </a:spcBef>
            </a:pPr>
            <a:endParaRPr lang="en-US" sz="800" u="sng" dirty="0">
              <a:solidFill>
                <a:srgbClr val="E85E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ctr">
              <a:spcBef>
                <a:spcPts val="360"/>
              </a:spcBef>
            </a:pPr>
            <a:r>
              <a:rPr lang="en-US" sz="2400" b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Mail:</a:t>
            </a:r>
          </a:p>
          <a:p>
            <a:pPr lvl="2" algn="ctr">
              <a:spcBef>
                <a:spcPts val="360"/>
              </a:spcBef>
            </a:pPr>
            <a:r>
              <a:rPr lang="en-US" sz="2400" b="1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LAUSD Finance </a:t>
            </a:r>
          </a:p>
          <a:p>
            <a:pPr lvl="2" algn="ctr">
              <a:spcBef>
                <a:spcPts val="360"/>
              </a:spcBef>
            </a:pPr>
            <a:r>
              <a:rPr lang="en-US" sz="24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333 S Beaudry Ave.</a:t>
            </a:r>
          </a:p>
          <a:p>
            <a:pPr lvl="2" algn="ctr">
              <a:spcBef>
                <a:spcPts val="360"/>
              </a:spcBef>
            </a:pPr>
            <a:r>
              <a:rPr lang="en-US" sz="2400" dirty="0">
                <a:solidFill>
                  <a:srgbClr val="E85E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Los Angeles, CA 90017</a:t>
            </a:r>
            <a:endParaRPr lang="en-US" sz="2400" b="1" dirty="0">
              <a:solidFill>
                <a:srgbClr val="E85E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ctr">
              <a:spcBef>
                <a:spcPts val="360"/>
              </a:spcBef>
            </a:pPr>
            <a:endParaRPr lang="en-US" sz="2400" dirty="0">
              <a:solidFill>
                <a:srgbClr val="E85E19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60"/>
              </a:spcBef>
            </a:pPr>
            <a:endParaRPr lang="en-US" sz="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56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rgbClr val="FFE99D"/>
            </a:gs>
            <a:gs pos="74000">
              <a:srgbClr val="EBA169"/>
            </a:gs>
            <a:gs pos="62604">
              <a:srgbClr val="EBA169"/>
            </a:gs>
            <a:gs pos="83000">
              <a:srgbClr val="F68D5E"/>
            </a:gs>
            <a:gs pos="91636">
              <a:srgbClr val="F68D5E"/>
            </a:gs>
            <a:gs pos="100000">
              <a:srgbClr val="E5540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90584D9-71DA-B396-60C0-CC342AC3256D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F038DC6-1B00-3939-A533-B10B61B8F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17600" cy="13716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994E83-425E-3B95-9B73-951038DEE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31" b="97006" l="9901" r="92277">
                        <a14:foregroundMark x1="57426" y1="7516" x2="57426" y2="7516"/>
                        <a14:foregroundMark x1="58416" y1="3694" x2="58416" y2="3694"/>
                        <a14:foregroundMark x1="61980" y1="4459" x2="61980" y2="4459"/>
                        <a14:foregroundMark x1="69109" y1="15924" x2="69109" y2="15924"/>
                        <a14:foregroundMark x1="71287" y1="17516" x2="71287" y2="17516"/>
                        <a14:foregroundMark x1="75644" y1="16561" x2="75644" y2="16561"/>
                        <a14:foregroundMark x1="73663" y1="17197" x2="73663" y2="17197"/>
                        <a14:foregroundMark x1="74257" y1="17898" x2="74257" y2="17898"/>
                        <a14:foregroundMark x1="83168" y1="19745" x2="72277" y2="8535"/>
                        <a14:foregroundMark x1="72277" y1="8535" x2="68317" y2="6943"/>
                        <a14:foregroundMark x1="53069" y1="4013" x2="34455" y2="9363"/>
                        <a14:foregroundMark x1="34455" y1="9363" x2="30099" y2="26688"/>
                        <a14:foregroundMark x1="85545" y1="29172" x2="88713" y2="17962"/>
                        <a14:foregroundMark x1="43366" y1="17516" x2="50297" y2="17834"/>
                        <a14:foregroundMark x1="66139" y1="17452" x2="71287" y2="17134"/>
                        <a14:foregroundMark x1="77426" y1="28662" x2="93267" y2="28280"/>
                        <a14:foregroundMark x1="23762" y1="23567" x2="39010" y2="31911"/>
                        <a14:foregroundMark x1="41782" y1="14459" x2="41782" y2="14459"/>
                        <a14:foregroundMark x1="63168" y1="93248" x2="63168" y2="93248"/>
                        <a14:foregroundMark x1="50495" y1="94904" x2="50495" y2="94904"/>
                        <a14:foregroundMark x1="62376" y1="96497" x2="62376" y2="96497"/>
                        <a14:foregroundMark x1="66733" y1="96879" x2="66733" y2="96879"/>
                        <a14:foregroundMark x1="48713" y1="97006" x2="48713" y2="970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9557" y="1622561"/>
            <a:ext cx="1924217" cy="5982218"/>
          </a:xfrm>
          <a:prstGeom prst="rect">
            <a:avLst/>
          </a:prstGeom>
        </p:spPr>
      </p:pic>
      <p:pic>
        <p:nvPicPr>
          <p:cNvPr id="17" name="Picture 14" descr="Counter Stainless Steel Grey · Free vector graphic on Pixabay">
            <a:extLst>
              <a:ext uri="{FF2B5EF4-FFF2-40B4-BE49-F238E27FC236}">
                <a16:creationId xmlns:a16="http://schemas.microsoft.com/office/drawing/2014/main" id="{DB518AED-93E2-B211-086C-BE924515B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5" b="89030" l="2532" r="93671">
                        <a14:foregroundMark x1="3586" y1="66667" x2="4641" y2="24895"/>
                        <a14:foregroundMark x1="93671" y1="46835" x2="90506" y2="16034"/>
                        <a14:foregroundMark x1="2532" y1="21519" x2="14557" y2="26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46" y="5573500"/>
            <a:ext cx="4456396" cy="22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staurant POS Hardware | POS Terminals | NCR">
            <a:extLst>
              <a:ext uri="{FF2B5EF4-FFF2-40B4-BE49-F238E27FC236}">
                <a16:creationId xmlns:a16="http://schemas.microsoft.com/office/drawing/2014/main" id="{1B11E91C-AD62-18C8-52D1-8C27B88EB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89697" l="4858" r="64070">
                        <a14:foregroundMark x1="5025" y1="10545" x2="21189" y2="9333"/>
                        <a14:foregroundMark x1="63233" y1="10909" x2="63233" y2="10909"/>
                        <a14:foregroundMark x1="14908" y1="86182" x2="50921" y2="80121"/>
                        <a14:foregroundMark x1="35008" y1="86788" x2="46064" y2="85455"/>
                        <a14:foregroundMark x1="56114" y1="89697" x2="56114" y2="89697"/>
                        <a14:foregroundMark x1="14238" y1="74182" x2="46315" y2="73818"/>
                        <a14:foregroundMark x1="51843" y1="72242" x2="61642" y2="71758"/>
                        <a14:foregroundMark x1="62647" y1="19273" x2="62060" y2="52485"/>
                        <a14:foregroundMark x1="13819" y1="71758" x2="6616" y2="71758"/>
                        <a14:foregroundMark x1="6533" y1="71758" x2="6784" y2="34182"/>
                        <a14:foregroundMark x1="42379" y1="9818" x2="59380" y2="10909"/>
                        <a14:foregroundMark x1="64070" y1="10667" x2="64070" y2="40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" t="4865" r="32244" b="7894"/>
          <a:stretch/>
        </p:blipFill>
        <p:spPr bwMode="auto">
          <a:xfrm>
            <a:off x="8310389" y="4217216"/>
            <a:ext cx="1993534" cy="18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7FC892C-B16E-8CF0-4DCB-68B08C449D76}"/>
              </a:ext>
            </a:extLst>
          </p:cNvPr>
          <p:cNvSpPr/>
          <p:nvPr/>
        </p:nvSpPr>
        <p:spPr>
          <a:xfrm>
            <a:off x="8418991" y="4351073"/>
            <a:ext cx="1801230" cy="1355833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A852B3-9E04-B2C2-17FD-49E9E38A0223}"/>
              </a:ext>
            </a:extLst>
          </p:cNvPr>
          <p:cNvGrpSpPr/>
          <p:nvPr/>
        </p:nvGrpSpPr>
        <p:grpSpPr>
          <a:xfrm>
            <a:off x="8930915" y="4083073"/>
            <a:ext cx="440706" cy="134151"/>
            <a:chOff x="4432267" y="3216717"/>
            <a:chExt cx="566777" cy="14736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5DD086-D5BE-EA65-766B-0DD757F61FF8}"/>
                </a:ext>
              </a:extLst>
            </p:cNvPr>
            <p:cNvSpPr/>
            <p:nvPr/>
          </p:nvSpPr>
          <p:spPr>
            <a:xfrm>
              <a:off x="4432267" y="3216717"/>
              <a:ext cx="566777" cy="147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430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blue and orange logo&#10;&#10;Description automatically generated">
              <a:extLst>
                <a:ext uri="{FF2B5EF4-FFF2-40B4-BE49-F238E27FC236}">
                  <a16:creationId xmlns:a16="http://schemas.microsoft.com/office/drawing/2014/main" id="{F4204CFF-D09D-1631-6DCE-A4947FF8A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537" y="3249408"/>
              <a:ext cx="482236" cy="8198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1EADB8-7B28-D6FE-8581-FC4A68A230BF}"/>
              </a:ext>
            </a:extLst>
          </p:cNvPr>
          <p:cNvGrpSpPr/>
          <p:nvPr/>
        </p:nvGrpSpPr>
        <p:grpSpPr>
          <a:xfrm>
            <a:off x="3469701" y="2925419"/>
            <a:ext cx="2138361" cy="4821606"/>
            <a:chOff x="-2634017" y="2890898"/>
            <a:chExt cx="2138361" cy="48216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5A8AF0-91AC-5AE4-CBA3-5BA909EB9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65" b="93430" l="6815" r="92889">
                          <a14:foregroundMark x1="42815" y1="14389" x2="42815" y2="14389"/>
                          <a14:foregroundMark x1="22815" y1="20499" x2="38963" y2="9330"/>
                          <a14:foregroundMark x1="58370" y1="14389" x2="73481" y2="21025"/>
                          <a14:foregroundMark x1="56148" y1="13272" x2="81926" y2="16294"/>
                          <a14:foregroundMark x1="81926" y1="16294" x2="90815" y2="27135"/>
                          <a14:foregroundMark x1="90815" y1="27135" x2="88296" y2="41721"/>
                          <a14:foregroundMark x1="26815" y1="33837" x2="26815" y2="33509"/>
                          <a14:foregroundMark x1="30815" y1="31209" x2="30815" y2="31209"/>
                          <a14:foregroundMark x1="30815" y1="32129" x2="30815" y2="32129"/>
                          <a14:foregroundMark x1="28593" y1="31800" x2="28593" y2="31800"/>
                          <a14:foregroundMark x1="15704" y1="37254" x2="21037" y2="27661"/>
                          <a14:foregroundMark x1="21037" y1="27661" x2="14667" y2="17083"/>
                          <a14:foregroundMark x1="18667" y1="40933" x2="24296" y2="44021"/>
                          <a14:foregroundMark x1="56889" y1="90145" x2="56889" y2="90145"/>
                          <a14:foregroundMark x1="49037" y1="91787" x2="49037" y2="91787"/>
                          <a14:foregroundMark x1="57185" y1="93430" x2="57185" y2="93430"/>
                          <a14:foregroundMark x1="93185" y1="43364" x2="93185" y2="43364"/>
                          <a14:foregroundMark x1="26074" y1="7030" x2="26074" y2="7030"/>
                          <a14:foregroundMark x1="6815" y1="19185" x2="6815" y2="19185"/>
                          <a14:foregroundMark x1="70815" y1="32654" x2="70815" y2="32654"/>
                          <a14:foregroundMark x1="74519" y1="31997" x2="74519" y2="31997"/>
                          <a14:foregroundMark x1="63852" y1="34428" x2="63852" y2="344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634017" y="2890898"/>
              <a:ext cx="2138361" cy="482160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8A17942-30E5-79FA-37C1-135C86B00EA9}"/>
                </a:ext>
              </a:extLst>
            </p:cNvPr>
            <p:cNvGrpSpPr/>
            <p:nvPr/>
          </p:nvGrpSpPr>
          <p:grpSpPr>
            <a:xfrm rot="943066">
              <a:off x="-2280843" y="6124986"/>
              <a:ext cx="1538571" cy="970065"/>
              <a:chOff x="2957973" y="4121547"/>
              <a:chExt cx="1422314" cy="77899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287EDDB-D7E0-218F-D0E6-40FAAEA5C4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3714" r="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6" t="28274" r="5953" b="25297"/>
              <a:stretch/>
            </p:blipFill>
            <p:spPr>
              <a:xfrm>
                <a:off x="2957973" y="4197664"/>
                <a:ext cx="1422314" cy="70287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62B1B49-40E0-1481-3925-45726C1F5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176174">
                <a:off x="4027833" y="4237751"/>
                <a:ext cx="307930" cy="26712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8352D59-6784-2EDA-7B90-E94AC8F24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21376168">
                <a:off x="3350084" y="4164522"/>
                <a:ext cx="334563" cy="449832"/>
              </a:xfrm>
              <a:prstGeom prst="rect">
                <a:avLst/>
              </a:prstGeom>
              <a:scene3d>
                <a:camera prst="orthographicFront">
                  <a:rot lat="52031" lon="1495465" rev="21002235"/>
                </a:camera>
                <a:lightRig rig="threePt" dir="t"/>
              </a:scene3d>
            </p:spPr>
          </p:pic>
          <p:pic>
            <p:nvPicPr>
              <p:cNvPr id="9" name="Picture 4" descr="Image result for banana vector">
                <a:extLst>
                  <a:ext uri="{FF2B5EF4-FFF2-40B4-BE49-F238E27FC236}">
                    <a16:creationId xmlns:a16="http://schemas.microsoft.com/office/drawing/2014/main" id="{BFBDFF62-0DAA-6A31-9A07-1A02AAA947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80327">
                <a:off x="3012134" y="4269935"/>
                <a:ext cx="666197" cy="357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 descr="Cinnamon Toast Crunch™ Cereal Single Serve Cup 2 oz | General Mills  Foodservice">
                <a:extLst>
                  <a:ext uri="{FF2B5EF4-FFF2-40B4-BE49-F238E27FC236}">
                    <a16:creationId xmlns:a16="http://schemas.microsoft.com/office/drawing/2014/main" id="{9B5C09BC-24FF-11D3-D6C7-014C8E156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2200" b="97900" l="2900" r="97367">
                            <a14:foregroundMark x1="27500" y1="2633" x2="49067" y2="2267"/>
                            <a14:foregroundMark x1="49067" y1="2267" x2="69433" y2="2500"/>
                            <a14:foregroundMark x1="3600" y1="9433" x2="18333" y2="3333"/>
                            <a14:foregroundMark x1="4033" y1="14733" x2="3600" y2="10000"/>
                            <a14:foregroundMark x1="3067" y1="8333" x2="3067" y2="8333"/>
                            <a14:foregroundMark x1="2933" y1="10833" x2="12633" y2="4033"/>
                            <a14:foregroundMark x1="8467" y1="28200" x2="10000" y2="39167"/>
                            <a14:foregroundMark x1="19433" y1="92100" x2="58467" y2="91533"/>
                            <a14:foregroundMark x1="58467" y1="91533" x2="76967" y2="81267"/>
                            <a14:foregroundMark x1="76967" y1="81267" x2="87500" y2="43600"/>
                            <a14:foregroundMark x1="87500" y1="43600" x2="76767" y2="42833"/>
                            <a14:foregroundMark x1="76767" y1="42833" x2="49933" y2="48567"/>
                            <a14:foregroundMark x1="49933" y1="48567" x2="23033" y2="45567"/>
                            <a14:foregroundMark x1="23033" y1="45567" x2="17733" y2="66767"/>
                            <a14:foregroundMark x1="17733" y1="66767" x2="22100" y2="83433"/>
                            <a14:foregroundMark x1="22100" y1="83433" x2="20267" y2="92100"/>
                            <a14:foregroundMark x1="25700" y1="81100" x2="77633" y2="71933"/>
                            <a14:foregroundMark x1="21267" y1="63067" x2="71200" y2="56800"/>
                            <a14:foregroundMark x1="71200" y1="56800" x2="73600" y2="51100"/>
                            <a14:foregroundMark x1="20433" y1="60700" x2="25567" y2="57500"/>
                            <a14:foregroundMark x1="56800" y1="53067" x2="56800" y2="53067"/>
                            <a14:foregroundMark x1="75133" y1="48900" x2="66533" y2="50833"/>
                            <a14:foregroundMark x1="63600" y1="51400" x2="54167" y2="54733"/>
                            <a14:foregroundMark x1="54167" y1="54733" x2="54167" y2="54733"/>
                            <a14:foregroundMark x1="69867" y1="53333" x2="69867" y2="53333"/>
                            <a14:foregroundMark x1="22933" y1="54167" x2="22933" y2="54167"/>
                            <a14:foregroundMark x1="22933" y1="54167" x2="22500" y2="59033"/>
                            <a14:foregroundMark x1="37367" y1="59867" x2="37933" y2="57233"/>
                            <a14:foregroundMark x1="37933" y1="56933" x2="40267" y2="55833"/>
                            <a14:foregroundMark x1="40700" y1="56933" x2="40700" y2="56933"/>
                            <a14:foregroundMark x1="41933" y1="59600" x2="61267" y2="60833"/>
                            <a14:foregroundMark x1="61267" y1="60833" x2="56267" y2="64033"/>
                            <a14:foregroundMark x1="28733" y1="68067" x2="53767" y2="64300"/>
                            <a14:foregroundMark x1="53767" y1="64300" x2="53467" y2="64600"/>
                            <a14:foregroundMark x1="53467" y1="64600" x2="27233" y2="79600"/>
                            <a14:foregroundMark x1="27233" y1="79600" x2="27233" y2="79600"/>
                            <a14:foregroundMark x1="27100" y1="75000" x2="41533" y2="71100"/>
                            <a14:foregroundMark x1="41533" y1="71100" x2="41533" y2="71100"/>
                            <a14:foregroundMark x1="30700" y1="93067" x2="54067" y2="93067"/>
                            <a14:foregroundMark x1="54067" y1="93067" x2="69600" y2="91800"/>
                            <a14:foregroundMark x1="43900" y1="89867" x2="58600" y2="89167"/>
                            <a14:foregroundMark x1="26933" y1="95567" x2="49400" y2="97567"/>
                            <a14:foregroundMark x1="49400" y1="97567" x2="67967" y2="93833"/>
                            <a14:foregroundMark x1="67967" y1="93833" x2="79033" y2="88200"/>
                            <a14:foregroundMark x1="42100" y1="89167" x2="42367" y2="91533"/>
                            <a14:foregroundMark x1="37367" y1="86400" x2="35833" y2="81933"/>
                            <a14:foregroundMark x1="41933" y1="86800" x2="41933" y2="86800"/>
                            <a14:foregroundMark x1="28467" y1="87233" x2="25567" y2="84867"/>
                            <a14:foregroundMark x1="60967" y1="84300" x2="68167" y2="83867"/>
                            <a14:foregroundMark x1="68167" y1="83867" x2="74933" y2="81367"/>
                            <a14:foregroundMark x1="74933" y1="81367" x2="86067" y2="53833"/>
                            <a14:foregroundMark x1="86067" y1="53833" x2="82800" y2="47600"/>
                            <a14:foregroundMark x1="82800" y1="47600" x2="68200" y2="49100"/>
                            <a14:foregroundMark x1="68200" y1="49100" x2="60900" y2="64167"/>
                            <a14:foregroundMark x1="60900" y1="64167" x2="65800" y2="73833"/>
                            <a14:foregroundMark x1="65800" y1="73833" x2="65333" y2="82067"/>
                            <a14:foregroundMark x1="65333" y1="82067" x2="61667" y2="84167"/>
                            <a14:foregroundMark x1="73767" y1="62500" x2="73767" y2="62500"/>
                            <a14:foregroundMark x1="68467" y1="61667" x2="76267" y2="58067"/>
                            <a14:foregroundMark x1="69033" y1="77100" x2="74867" y2="75267"/>
                            <a14:foregroundMark x1="75433" y1="69300" x2="78767" y2="57633"/>
                            <a14:foregroundMark x1="82767" y1="73200" x2="85000" y2="59733"/>
                            <a14:foregroundMark x1="81400" y1="87233" x2="81400" y2="87233"/>
                            <a14:foregroundMark x1="59300" y1="96933" x2="46267" y2="95267"/>
                            <a14:foregroundMark x1="32367" y1="97500" x2="34733" y2="97933"/>
                            <a14:foregroundMark x1="34433" y1="6267" x2="92767" y2="7367"/>
                            <a14:foregroundMark x1="71267" y1="2233" x2="82767" y2="4033"/>
                            <a14:foregroundMark x1="34033" y1="11267" x2="52300" y2="8767"/>
                            <a14:foregroundMark x1="52300" y1="8767" x2="53600" y2="8767"/>
                            <a14:foregroundMark x1="91800" y1="7233" x2="93833" y2="15300"/>
                            <a14:foregroundMark x1="93833" y1="15300" x2="92367" y2="16533"/>
                            <a14:foregroundMark x1="95000" y1="7633" x2="95200" y2="15067"/>
                            <a14:foregroundMark x1="95200" y1="15067" x2="92633" y2="16100"/>
                            <a14:foregroundMark x1="96267" y1="11800" x2="96267" y2="11800"/>
                            <a14:foregroundMark x1="97367" y1="11400" x2="97100" y2="9733"/>
                            <a14:foregroundMark x1="27233" y1="11933" x2="40200" y2="11933"/>
                            <a14:foregroundMark x1="40200" y1="11933" x2="56533" y2="11100"/>
                            <a14:foregroundMark x1="40700" y1="39433" x2="49300" y2="39433"/>
                            <a14:foregroundMark x1="31667" y1="64867" x2="33767" y2="64867"/>
                            <a14:foregroundMark x1="47633" y1="69300" x2="56533" y2="68767"/>
                            <a14:foregroundMark x1="4433" y1="8333" x2="10667" y2="6400"/>
                            <a14:foregroundMark x1="5267" y1="6933" x2="10267" y2="6800"/>
                            <a14:foregroundMark x1="6800" y1="6933" x2="10667" y2="6100"/>
                            <a14:foregroundMark x1="9300" y1="5567" x2="6633" y2="6267"/>
                            <a14:backgroundMark x1="26933" y1="98467" x2="26933" y2="98467"/>
                            <a14:backgroundMark x1="66400" y1="99300" x2="72100" y2="99300"/>
                            <a14:backgroundMark x1="26100" y1="99167" x2="37367" y2="99167"/>
                            <a14:backgroundMark x1="65133" y1="99433" x2="65133" y2="99433"/>
                            <a14:backgroundMark x1="62933" y1="99600" x2="62933" y2="99600"/>
                            <a14:backgroundMark x1="60833" y1="99600" x2="60833" y2="99600"/>
                            <a14:backgroundMark x1="60133" y1="99867" x2="60133" y2="99867"/>
                            <a14:backgroundMark x1="59167" y1="99867" x2="59167" y2="99867"/>
                            <a14:backgroundMark x1="39167" y1="99867" x2="39167" y2="99867"/>
                            <a14:backgroundMark x1="2467" y1="2500" x2="11933" y2="0"/>
                            <a14:backgroundMark x1="90267" y1="833" x2="99833" y2="3467"/>
                            <a14:backgroundMark x1="99567" y1="9433" x2="99567" y2="9433"/>
                            <a14:backgroundMark x1="62067" y1="267" x2="62067" y2="267"/>
                            <a14:backgroundMark x1="39000" y1="433" x2="39000" y2="433"/>
                            <a14:backgroundMark x1="39000" y1="133" x2="39000" y2="1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493"/>
              <a:stretch/>
            </p:blipFill>
            <p:spPr bwMode="auto">
              <a:xfrm rot="181834">
                <a:off x="3635673" y="4121547"/>
                <a:ext cx="479485" cy="481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B241E6C-80F2-66AC-8560-F78625F0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600" r="94667">
                          <a14:foregroundMark x1="5867" y1="48400" x2="5867" y2="48400"/>
                          <a14:foregroundMark x1="94667" y1="54200" x2="94667" y2="54200"/>
                          <a14:foregroundMark x1="56800" y1="43600" x2="56800" y2="43600"/>
                          <a14:foregroundMark x1="1600" y1="61000" x2="1600" y2="61000"/>
                        </a14:backgroundRemoval>
                      </a14:imgEffect>
                    </a14:imgLayer>
                  </a14:imgProps>
                </a:ext>
              </a:extLst>
            </a:blip>
            <a:srcRect t="27451" b="31309"/>
            <a:stretch/>
          </p:blipFill>
          <p:spPr>
            <a:xfrm>
              <a:off x="-1564836" y="7293575"/>
              <a:ext cx="495940" cy="2727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7C97BA-4763-9AB7-C02C-EFD1B597D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600" r="94667">
                          <a14:foregroundMark x1="5867" y1="48400" x2="5867" y2="48400"/>
                          <a14:foregroundMark x1="94667" y1="54200" x2="94667" y2="54200"/>
                          <a14:foregroundMark x1="56800" y1="43600" x2="56800" y2="43600"/>
                          <a14:foregroundMark x1="1600" y1="61000" x2="1600" y2="61000"/>
                        </a14:backgroundRemoval>
                      </a14:imgEffect>
                    </a14:imgLayer>
                  </a14:imgProps>
                </a:ext>
              </a:extLst>
            </a:blip>
            <a:srcRect t="27451" b="31309"/>
            <a:stretch/>
          </p:blipFill>
          <p:spPr>
            <a:xfrm>
              <a:off x="-1713077" y="7301836"/>
              <a:ext cx="495940" cy="272704"/>
            </a:xfrm>
            <a:prstGeom prst="rect">
              <a:avLst/>
            </a:prstGeom>
          </p:spPr>
        </p:pic>
      </p:grp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3E91FAF-FC07-735C-9E62-1BA6BA0457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4951" y="4351072"/>
            <a:ext cx="1795279" cy="1355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B43F3-5E9D-F37B-4B86-EFA5A0EEFA32}"/>
              </a:ext>
            </a:extLst>
          </p:cNvPr>
          <p:cNvSpPr txBox="1"/>
          <p:nvPr/>
        </p:nvSpPr>
        <p:spPr>
          <a:xfrm>
            <a:off x="2316171" y="12605"/>
            <a:ext cx="91852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BREAKFAST</a:t>
            </a:r>
          </a:p>
          <a:p>
            <a:pPr algn="ctr"/>
            <a:r>
              <a:rPr lang="en-US" sz="4400" b="1" dirty="0">
                <a:solidFill>
                  <a:srgbClr val="E5540B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 MEDIUM OF EXCHANGE </a:t>
            </a:r>
            <a:endParaRPr lang="en-US" sz="4000" dirty="0">
              <a:solidFill>
                <a:srgbClr val="E5540B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39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C1AB1-C37F-1C51-A31E-5805843C4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D769F5-2129-FC5D-3E84-3ED0EA60CC1A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84FCA-628F-6A2D-4A5C-5967E9C4C0B8}"/>
              </a:ext>
            </a:extLst>
          </p:cNvPr>
          <p:cNvSpPr txBox="1"/>
          <p:nvPr/>
        </p:nvSpPr>
        <p:spPr>
          <a:xfrm>
            <a:off x="1909661" y="444115"/>
            <a:ext cx="9998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ELEMENTARY </a:t>
            </a:r>
          </a:p>
          <a:p>
            <a:pPr algn="ctr"/>
            <a:r>
              <a:rPr lang="en-US" sz="40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BREAKFAST MEDIUM OF EXCHANGE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A91AB-242B-4962-3B87-81CB429B0064}"/>
              </a:ext>
            </a:extLst>
          </p:cNvPr>
          <p:cNvSpPr txBox="1"/>
          <p:nvPr/>
        </p:nvSpPr>
        <p:spPr>
          <a:xfrm>
            <a:off x="1020956" y="1659190"/>
            <a:ext cx="1183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5"/>
              </a:spcBef>
            </a:pPr>
            <a:r>
              <a:rPr lang="en-US" sz="36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Breakfast meal counts are claimed according to the following counting and claiming method, per meal service model for elementary sites.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719262-2CC8-D56D-4A11-5EA1D8D0A956}"/>
              </a:ext>
            </a:extLst>
          </p:cNvPr>
          <p:cNvSpPr/>
          <p:nvPr/>
        </p:nvSpPr>
        <p:spPr>
          <a:xfrm>
            <a:off x="2735724" y="3401123"/>
            <a:ext cx="4078224" cy="3858768"/>
          </a:xfrm>
          <a:prstGeom prst="rect">
            <a:avLst/>
          </a:prstGeom>
          <a:solidFill>
            <a:srgbClr val="E85E1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1">
              <a:highlight>
                <a:srgbClr val="FFFF00"/>
              </a:highligh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234F02-0C4C-3D1F-8F62-AAD11BA814BE}"/>
              </a:ext>
            </a:extLst>
          </p:cNvPr>
          <p:cNvSpPr txBox="1"/>
          <p:nvPr/>
        </p:nvSpPr>
        <p:spPr>
          <a:xfrm>
            <a:off x="2849099" y="3521416"/>
            <a:ext cx="3649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ED0E70-BCE0-ACF5-95AD-9E769FBF6189}"/>
              </a:ext>
            </a:extLst>
          </p:cNvPr>
          <p:cNvSpPr txBox="1"/>
          <p:nvPr/>
        </p:nvSpPr>
        <p:spPr>
          <a:xfrm>
            <a:off x="2840553" y="3421195"/>
            <a:ext cx="3894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Cafeteria Service</a:t>
            </a:r>
          </a:p>
          <a:p>
            <a:pPr algn="ctr"/>
            <a:endParaRPr lang="en-US" sz="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FSD staff will claim student identification by homeroom or manual look up button at the POS using NEWTON.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4E48B0A-B8E7-4579-4206-4EF5B9A4BBD4}"/>
              </a:ext>
            </a:extLst>
          </p:cNvPr>
          <p:cNvGrpSpPr/>
          <p:nvPr/>
        </p:nvGrpSpPr>
        <p:grpSpPr>
          <a:xfrm>
            <a:off x="3833950" y="5564460"/>
            <a:ext cx="2202172" cy="1585626"/>
            <a:chOff x="-2052737" y="2979645"/>
            <a:chExt cx="1593361" cy="117398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67EED0A-4346-48E0-4C95-43E5258F5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052737" y="2979645"/>
              <a:ext cx="1593361" cy="1173982"/>
            </a:xfrm>
            <a:prstGeom prst="rect">
              <a:avLst/>
            </a:prstGeom>
          </p:spPr>
        </p:pic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9ABE798E-86D8-0FE5-CC3A-C6C7CDC41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MosiaicBubbl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925081" y="3049486"/>
              <a:ext cx="1351097" cy="85245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0994BDE-4520-CEEF-4DBA-818F5248E435}"/>
              </a:ext>
            </a:extLst>
          </p:cNvPr>
          <p:cNvGrpSpPr/>
          <p:nvPr/>
        </p:nvGrpSpPr>
        <p:grpSpPr>
          <a:xfrm>
            <a:off x="7500428" y="3401123"/>
            <a:ext cx="4080120" cy="3854875"/>
            <a:chOff x="7351124" y="3470094"/>
            <a:chExt cx="3751256" cy="37180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E73B65E-70A0-BD8C-48D8-95488AB3CE91}"/>
                </a:ext>
              </a:extLst>
            </p:cNvPr>
            <p:cNvSpPr/>
            <p:nvPr/>
          </p:nvSpPr>
          <p:spPr>
            <a:xfrm>
              <a:off x="7351124" y="3470094"/>
              <a:ext cx="3730752" cy="3718032"/>
            </a:xfrm>
            <a:prstGeom prst="rect">
              <a:avLst/>
            </a:prstGeom>
            <a:solidFill>
              <a:srgbClr val="E85E1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>
                <a:highlight>
                  <a:srgbClr val="FFFF00"/>
                </a:highlight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104F950F-FAED-E500-2A10-48E37BCA140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7572883"/>
                </p:ext>
              </p:extLst>
            </p:nvPr>
          </p:nvGraphicFramePr>
          <p:xfrm>
            <a:off x="9363154" y="5016765"/>
            <a:ext cx="1414228" cy="2006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6" imgW="4663440" imgH="7680960" progId="Acrobat.Document.2020">
                    <p:embed/>
                  </p:oleObj>
                </mc:Choice>
                <mc:Fallback>
                  <p:oleObj name="Acrobat Document" r:id="rId6" imgW="4663440" imgH="7680960" progId="Acrobat.Document.2020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104F950F-FAED-E500-2A10-48E37BCA140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9363154" y="5016765"/>
                          <a:ext cx="1414228" cy="2006672"/>
                        </a:xfrm>
                        <a:prstGeom prst="rect">
                          <a:avLst/>
                        </a:prstGeom>
                        <a:ln>
                          <a:solidFill>
                            <a:srgbClr val="070707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E12A364A-01E9-3316-B261-23D29D3459F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7565274"/>
                </p:ext>
              </p:extLst>
            </p:nvPr>
          </p:nvGraphicFramePr>
          <p:xfrm>
            <a:off x="7813547" y="5048851"/>
            <a:ext cx="1330621" cy="19758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8" imgW="3886044" imgH="5029200" progId="Acrobat.Document.2020">
                    <p:embed/>
                  </p:oleObj>
                </mc:Choice>
                <mc:Fallback>
                  <p:oleObj name="Acrobat Document" r:id="rId8" imgW="3886044" imgH="5029200" progId="Acrobat.Document.2020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E12A364A-01E9-3316-B261-23D29D3459F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813547" y="5048851"/>
                          <a:ext cx="1330621" cy="1975861"/>
                        </a:xfrm>
                        <a:prstGeom prst="rect">
                          <a:avLst/>
                        </a:prstGeom>
                        <a:ln>
                          <a:solidFill>
                            <a:srgbClr val="070707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25ADEA-FA54-E4B0-0173-B6F828108E65}"/>
                </a:ext>
              </a:extLst>
            </p:cNvPr>
            <p:cNvSpPr txBox="1"/>
            <p:nvPr/>
          </p:nvSpPr>
          <p:spPr>
            <a:xfrm>
              <a:off x="7370501" y="3532705"/>
              <a:ext cx="3731879" cy="1276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Breakfast in the Classroom</a:t>
              </a:r>
            </a:p>
            <a:p>
              <a:endParaRPr lang="en-US" sz="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182880"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Daily Meal Count Form</a:t>
              </a:r>
            </a:p>
            <a:p>
              <a:pPr marL="457200" indent="-182880"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Meal Consolidation 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214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9890B-8F51-8E46-AB0A-B3617D31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556808-9FA4-6AB0-F948-3CAF7063A01B}"/>
              </a:ext>
            </a:extLst>
          </p:cNvPr>
          <p:cNvSpPr/>
          <p:nvPr/>
        </p:nvSpPr>
        <p:spPr>
          <a:xfrm>
            <a:off x="419012" y="297247"/>
            <a:ext cx="12979576" cy="726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3BFDB-E9CF-5920-AD59-417D33C71BEB}"/>
              </a:ext>
            </a:extLst>
          </p:cNvPr>
          <p:cNvSpPr txBox="1"/>
          <p:nvPr/>
        </p:nvSpPr>
        <p:spPr>
          <a:xfrm>
            <a:off x="0" y="331303"/>
            <a:ext cx="13817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SECONDARY </a:t>
            </a:r>
          </a:p>
          <a:p>
            <a:pPr algn="ctr"/>
            <a:r>
              <a:rPr lang="en-US" sz="36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BREAKFAST IN THE CLASSROOM (BIC)</a:t>
            </a:r>
          </a:p>
          <a:p>
            <a:pPr algn="ctr"/>
            <a:r>
              <a:rPr lang="en-US" sz="3600" b="1" dirty="0">
                <a:solidFill>
                  <a:srgbClr val="E85E19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MEDIUM OF EXCHANGE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500C2A-FF9E-31ED-ECCF-B813BFE38BC9}"/>
              </a:ext>
            </a:extLst>
          </p:cNvPr>
          <p:cNvSpPr txBox="1"/>
          <p:nvPr/>
        </p:nvSpPr>
        <p:spPr>
          <a:xfrm>
            <a:off x="1048215" y="2122172"/>
            <a:ext cx="1176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5"/>
              </a:spcBef>
            </a:pPr>
            <a:r>
              <a:rPr lang="en-US" sz="3600" dirty="0">
                <a:solidFill>
                  <a:srgbClr val="E554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BIC meal counts are claimed according to the following counting and claiming method.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DD46C5-AE51-284F-C056-B46EC4C04EB4}"/>
              </a:ext>
            </a:extLst>
          </p:cNvPr>
          <p:cNvGrpSpPr/>
          <p:nvPr/>
        </p:nvGrpSpPr>
        <p:grpSpPr>
          <a:xfrm>
            <a:off x="4868740" y="3456879"/>
            <a:ext cx="4080120" cy="3854875"/>
            <a:chOff x="7351124" y="3470094"/>
            <a:chExt cx="3751256" cy="37180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D4C9102-7711-72DF-A492-18ED98AE78CD}"/>
                </a:ext>
              </a:extLst>
            </p:cNvPr>
            <p:cNvSpPr/>
            <p:nvPr/>
          </p:nvSpPr>
          <p:spPr>
            <a:xfrm>
              <a:off x="7351124" y="3470094"/>
              <a:ext cx="3730752" cy="3718032"/>
            </a:xfrm>
            <a:prstGeom prst="rect">
              <a:avLst/>
            </a:prstGeom>
            <a:solidFill>
              <a:srgbClr val="E85E1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1">
                <a:highlight>
                  <a:srgbClr val="FFFF00"/>
                </a:highlight>
              </a:endParaRPr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40F8E4AB-6241-2329-C4F9-BB6D140A26A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4688932"/>
                </p:ext>
              </p:extLst>
            </p:nvPr>
          </p:nvGraphicFramePr>
          <p:xfrm>
            <a:off x="9363154" y="5016765"/>
            <a:ext cx="1414228" cy="2006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3" imgW="4663440" imgH="7680960" progId="Acrobat.Document.2020">
                    <p:embed/>
                  </p:oleObj>
                </mc:Choice>
                <mc:Fallback>
                  <p:oleObj name="Acrobat Document" r:id="rId3" imgW="4663440" imgH="7680960" progId="Acrobat.Document.2020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40F8E4AB-6241-2329-C4F9-BB6D140A26A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9363154" y="5016765"/>
                          <a:ext cx="1414228" cy="2006672"/>
                        </a:xfrm>
                        <a:prstGeom prst="rect">
                          <a:avLst/>
                        </a:prstGeom>
                        <a:ln>
                          <a:solidFill>
                            <a:srgbClr val="070707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EF7EC37C-556E-4F35-ACFA-3A087023C5C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3304419"/>
                </p:ext>
              </p:extLst>
            </p:nvPr>
          </p:nvGraphicFramePr>
          <p:xfrm>
            <a:off x="7813547" y="5048851"/>
            <a:ext cx="1330621" cy="19758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5" imgW="3886044" imgH="5029200" progId="Acrobat.Document.2020">
                    <p:embed/>
                  </p:oleObj>
                </mc:Choice>
                <mc:Fallback>
                  <p:oleObj name="Acrobat Document" r:id="rId5" imgW="3886044" imgH="5029200" progId="Acrobat.Document.2020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EF7EC37C-556E-4F35-ACFA-3A087023C5C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813547" y="5048851"/>
                          <a:ext cx="1330621" cy="1975861"/>
                        </a:xfrm>
                        <a:prstGeom prst="rect">
                          <a:avLst/>
                        </a:prstGeom>
                        <a:ln>
                          <a:solidFill>
                            <a:srgbClr val="070707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71EF77D-1E3A-0462-07F8-884715A617E1}"/>
                </a:ext>
              </a:extLst>
            </p:cNvPr>
            <p:cNvSpPr txBox="1"/>
            <p:nvPr/>
          </p:nvSpPr>
          <p:spPr>
            <a:xfrm>
              <a:off x="7370501" y="3532705"/>
              <a:ext cx="3731879" cy="1276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Breakfast in the Classroom</a:t>
              </a:r>
            </a:p>
            <a:p>
              <a:endParaRPr lang="en-US" sz="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182880"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Daily Meal Count Form</a:t>
              </a:r>
            </a:p>
            <a:p>
              <a:pPr marL="457200" indent="-182880"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Meal Consolidation 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4830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heme/theme1.xml><?xml version="1.0" encoding="utf-8"?>
<a:theme xmlns:a="http://schemas.openxmlformats.org/drawingml/2006/main" name="1_Custom ">
  <a:themeElements>
    <a:clrScheme name="Custom 5">
      <a:dk1>
        <a:srgbClr val="000000"/>
      </a:dk1>
      <a:lt1>
        <a:sysClr val="window" lastClr="FFFFFF"/>
      </a:lt1>
      <a:dk2>
        <a:srgbClr val="17406D"/>
      </a:dk2>
      <a:lt2>
        <a:srgbClr val="DBEFF9"/>
      </a:lt2>
      <a:accent1>
        <a:srgbClr val="82B1E4"/>
      </a:accent1>
      <a:accent2>
        <a:srgbClr val="17406D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7406D"/>
      </a:hlink>
      <a:folHlink>
        <a:srgbClr val="82B1E4"/>
      </a:folHlink>
    </a:clrScheme>
    <a:fontScheme name="Custom 6">
      <a:majorFont>
        <a:latin typeface="Century Gothic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23212d-ee6b-416a-b870-f85da76adb72" xsi:nil="true"/>
    <lcf76f155ced4ddcb4097134ff3c332f xmlns="8bf10d84-95c4-446b-a6dc-317de180077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02F034B8BF54BAE9AA0D60582A4B6" ma:contentTypeVersion="16" ma:contentTypeDescription="Create a new document." ma:contentTypeScope="" ma:versionID="43b9c81d7a5e3078268c4b9cce89b625">
  <xsd:schema xmlns:xsd="http://www.w3.org/2001/XMLSchema" xmlns:xs="http://www.w3.org/2001/XMLSchema" xmlns:p="http://schemas.microsoft.com/office/2006/metadata/properties" xmlns:ns2="8bf10d84-95c4-446b-a6dc-317de1800774" xmlns:ns3="b523212d-ee6b-416a-b870-f85da76adb72" xmlns:ns4="a038a585-4f1b-4b82-9716-f9d38f63b763" targetNamespace="http://schemas.microsoft.com/office/2006/metadata/properties" ma:root="true" ma:fieldsID="f4eab557a529fdce1d91f0c92e75c8f8" ns2:_="" ns3:_="" ns4:_="">
    <xsd:import namespace="8bf10d84-95c4-446b-a6dc-317de1800774"/>
    <xsd:import namespace="b523212d-ee6b-416a-b870-f85da76adb72"/>
    <xsd:import namespace="a038a585-4f1b-4b82-9716-f9d38f63b7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10d84-95c4-446b-a6dc-317de18007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2e4ffc-addb-439b-972d-eea4499ade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3212d-ee6b-416a-b870-f85da76adb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c9a4619-c281-4fc8-b204-49f0b9119d60}" ma:internalName="TaxCatchAll" ma:showField="CatchAllData" ma:web="b523212d-ee6b-416a-b870-f85da76ad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8a585-4f1b-4b82-9716-f9d38f63b763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4E3864-550F-4194-BC9D-CCA442A52D0D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aa16f144-6dfb-4da3-bba2-b3c70bfe3221"/>
    <ds:schemaRef ds:uri="http://www.w3.org/XML/1998/namespace"/>
    <ds:schemaRef ds:uri="http://purl.org/dc/terms/"/>
    <ds:schemaRef ds:uri="f91e6127-6efb-4e29-8750-0a8ab12413a1"/>
    <ds:schemaRef ds:uri="http://schemas.microsoft.com/office/2006/metadata/properties"/>
    <ds:schemaRef ds:uri="b523212d-ee6b-416a-b870-f85da76adb72"/>
    <ds:schemaRef ds:uri="8bf10d84-95c4-446b-a6dc-317de1800774"/>
  </ds:schemaRefs>
</ds:datastoreItem>
</file>

<file path=customXml/itemProps2.xml><?xml version="1.0" encoding="utf-8"?>
<ds:datastoreItem xmlns:ds="http://schemas.openxmlformats.org/officeDocument/2006/customXml" ds:itemID="{8F871927-9856-4138-B7A7-125C4AA7EF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BF7986-6EB8-40D5-9C48-79F2CD7308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f10d84-95c4-446b-a6dc-317de1800774"/>
    <ds:schemaRef ds:uri="b523212d-ee6b-416a-b870-f85da76adb72"/>
    <ds:schemaRef ds:uri="a038a585-4f1b-4b82-9716-f9d38f63b7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16216</TotalTime>
  <Words>2786</Words>
  <Application>Microsoft Office PowerPoint</Application>
  <PresentationFormat>Custom</PresentationFormat>
  <Paragraphs>383</Paragraphs>
  <Slides>51</Slides>
  <Notes>51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1_Custom </vt:lpstr>
      <vt:lpstr>Counting &amp; Claiming</vt:lpstr>
      <vt:lpstr>PowerPoint Presentation</vt:lpstr>
      <vt:lpstr>UNIVERSAL MEALS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could be included in the basket at the POS to guide students in selecting a reimbursable meal? </vt:lpstr>
      <vt:lpstr>PowerPoint Presentation</vt:lpstr>
      <vt:lpstr>PowerPoint Presentation</vt:lpstr>
      <vt:lpstr>PowerPoint Presentation</vt:lpstr>
      <vt:lpstr>ATTENDANCE FACTOR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Counting &amp; Claiming</dc:title>
  <dc:creator>Corral, Alicia</dc:creator>
  <cp:lastModifiedBy>Corral, Alicia</cp:lastModifiedBy>
  <cp:revision>113</cp:revision>
  <cp:lastPrinted>2025-07-28T18:45:22Z</cp:lastPrinted>
  <dcterms:created xsi:type="dcterms:W3CDTF">2022-04-05T15:39:52Z</dcterms:created>
  <dcterms:modified xsi:type="dcterms:W3CDTF">2025-08-08T17:07:51Z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0x0101004EE02F034B8BF54BAE9AA0D60582A4B6</vt:lpwstr>
  </property>
  <property fmtid="{D5CDD505-2E9C-101B-9397-08002B2CF9AE}" pid="3" name="MediaServiceImageTags">
    <vt:lpwstr/>
  </property>
</Properties>
</file>